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0"/>
  </p:notesMasterIdLst>
  <p:sldIdLst>
    <p:sldId id="336" r:id="rId3"/>
    <p:sldId id="342" r:id="rId4"/>
    <p:sldId id="347" r:id="rId5"/>
    <p:sldId id="343" r:id="rId6"/>
    <p:sldId id="344" r:id="rId7"/>
    <p:sldId id="326" r:id="rId8"/>
    <p:sldId id="327" r:id="rId9"/>
    <p:sldId id="349" r:id="rId10"/>
    <p:sldId id="350" r:id="rId11"/>
    <p:sldId id="328" r:id="rId12"/>
    <p:sldId id="346" r:id="rId13"/>
    <p:sldId id="345" r:id="rId14"/>
    <p:sldId id="339" r:id="rId15"/>
    <p:sldId id="338" r:id="rId16"/>
    <p:sldId id="331" r:id="rId17"/>
    <p:sldId id="332" r:id="rId18"/>
    <p:sldId id="319" r:id="rId19"/>
    <p:sldId id="269" r:id="rId20"/>
    <p:sldId id="260" r:id="rId21"/>
    <p:sldId id="335" r:id="rId22"/>
    <p:sldId id="324" r:id="rId23"/>
    <p:sldId id="261" r:id="rId24"/>
    <p:sldId id="325" r:id="rId25"/>
    <p:sldId id="262" r:id="rId26"/>
    <p:sldId id="258" r:id="rId27"/>
    <p:sldId id="320" r:id="rId28"/>
    <p:sldId id="323" r:id="rId29"/>
    <p:sldId id="318" r:id="rId30"/>
    <p:sldId id="314" r:id="rId31"/>
    <p:sldId id="265" r:id="rId32"/>
    <p:sldId id="266" r:id="rId33"/>
    <p:sldId id="267" r:id="rId34"/>
    <p:sldId id="268" r:id="rId35"/>
    <p:sldId id="298" r:id="rId36"/>
    <p:sldId id="299" r:id="rId37"/>
    <p:sldId id="308" r:id="rId38"/>
    <p:sldId id="300" r:id="rId39"/>
    <p:sldId id="309" r:id="rId40"/>
    <p:sldId id="301" r:id="rId41"/>
    <p:sldId id="302" r:id="rId42"/>
    <p:sldId id="303" r:id="rId43"/>
    <p:sldId id="304" r:id="rId44"/>
    <p:sldId id="305" r:id="rId45"/>
    <p:sldId id="313" r:id="rId46"/>
    <p:sldId id="306" r:id="rId47"/>
    <p:sldId id="307" r:id="rId48"/>
    <p:sldId id="310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7809" autoAdjust="0"/>
  </p:normalViewPr>
  <p:slideViewPr>
    <p:cSldViewPr snapToGrid="0">
      <p:cViewPr varScale="1">
        <p:scale>
          <a:sx n="49" d="100"/>
          <a:sy n="49" d="100"/>
        </p:scale>
        <p:origin x="126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08A98-AFF3-4620-8246-D8351BCFAC6D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25BDE5-6224-4D6C-AA8F-3588F01C38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1206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DFgGi-lrD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hlinkClick r:id="rId3"/>
              </a:rPr>
              <a:t>https://www.youtube.com/watch?v=VDFgGi-lrD0</a:t>
            </a:r>
            <a:r>
              <a:rPr lang="en-GB" dirty="0"/>
              <a:t> </a:t>
            </a:r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5BDE5-6224-4D6C-AA8F-3588F01C38D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103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 https://www.testgorilla.com/blog/job-specification-vs-job-description/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5BDE5-6224-4D6C-AA8F-3588F01C38D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1307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Source: https://boulosolutions.com/hiring-rubric-what-is-it-and-how-to-create-one/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5BDE5-6224-4D6C-AA8F-3588F01C38D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source: https://www.altamirahrm.com/en/blog/recruiting-funnel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5BDE5-6224-4D6C-AA8F-3588F01C38D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904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Photo source: https://www.bristolpost.co.uk/news/bristol-news/should-you-follow-up-your-8568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5BDE5-6224-4D6C-AA8F-3588F01C38D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4766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https://studyinfocentre.com/blog/india/career/how-to-become-plant-manager </a:t>
            </a:r>
          </a:p>
          <a:p>
            <a:r>
              <a:rPr lang="en-GB" dirty="0"/>
              <a:t>https://www.fksg.org/dealing-with-conflict/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5BDE5-6224-4D6C-AA8F-3588F01C38D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827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25BDE5-6224-4D6C-AA8F-3588F01C38D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9730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F8272-8361-47C4-BB99-2575CA6F4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97AD8A-F567-4056-826D-0AA1715E2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E430B-2BDA-42A4-8788-52BAB456E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21C39C-CBFB-4BF9-AF5C-E84631F93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BA9A4-0914-45A8-AC20-DB4A1B43E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79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42C4D-62A7-4946-A8A2-33229691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29F546-610A-40F6-A407-4A1C36E08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7AA83-DDC1-4C2C-9B08-3C173493E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D57CF-645D-4136-BD18-E8C5C9C9B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0BDE7-F9E1-4CB6-9770-BC3CBD29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882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FF2344-0191-4D36-AF78-5EF1568A9D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3D17AF-211B-4B0D-A899-292E32DD6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190BD-4F2E-4AFD-A6CA-5AADC3741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2BA78-2ED2-4F44-9CFF-19298F2A6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A592-69C1-431F-9E56-1A7006440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3339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E600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015578"/>
            <a:ext cx="11306174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B026E5-3198-8D4C-956B-0E8532CD5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800100"/>
            <a:ext cx="2232554" cy="657868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B58F904-7080-FE43-A777-0CCCA7DE6B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6" y="6057900"/>
            <a:ext cx="5473701" cy="358774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4D7D33B-5E44-4A45-9D20-169E2FB5C5E9}" type="datetimeFigureOut">
              <a:rPr lang="en-GB" smtClean="0"/>
              <a:t>04/10/2025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909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/>
        </p:nvSpPr>
        <p:spPr>
          <a:xfrm>
            <a:off x="0" y="441326"/>
            <a:ext cx="12191999" cy="6300786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005B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2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F86CB3D1-E135-FD4F-A056-483535DECE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6" y="6057899"/>
            <a:ext cx="5473701" cy="35877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rgbClr val="9E043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4D7D33B-5E44-4A45-9D20-169E2FB5C5E9}" type="datetimeFigureOut">
              <a:rPr lang="en-GB" smtClean="0"/>
              <a:t>04/10/2025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1448D-FE4F-2AE4-153D-99DC033B3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800100"/>
            <a:ext cx="2232554" cy="6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844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resentatio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ADF23B6-683D-2B48-8B2D-8FF423A50C05}"/>
              </a:ext>
            </a:extLst>
          </p:cNvPr>
          <p:cNvSpPr/>
          <p:nvPr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4D4D4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7F3C-6AC2-084C-81DA-BE9E4A815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3D8BCC-A8A8-F640-A027-5BF8353F7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407DCF46-D938-064E-964C-1B90111009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5388" y="6057899"/>
            <a:ext cx="5473699" cy="358775"/>
          </a:xfrm>
          <a:prstGeom prst="rect">
            <a:avLst/>
          </a:prstGeom>
        </p:spPr>
        <p:txBody>
          <a:bodyPr lIns="0" tIns="0" rIns="0" bIns="0" anchor="b" anchorCtr="0"/>
          <a:lstStyle>
            <a:lvl1pPr algn="r"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E4D7D33B-5E44-4A45-9D20-169E2FB5C5E9}" type="datetimeFigureOut">
              <a:rPr lang="en-GB" smtClean="0"/>
              <a:t>04/10/2025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3EECD-0ECE-ED5E-5212-3C9EF6CA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800100"/>
            <a:ext cx="2232554" cy="6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652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395D28-07F6-9F47-8128-50C443109906}"/>
              </a:ext>
            </a:extLst>
          </p:cNvPr>
          <p:cNvSpPr/>
          <p:nvPr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ACF5D-95B4-ED49-9DD6-98E1235076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2913" y="1989138"/>
            <a:ext cx="11306174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E523BD2-753E-0A47-B307-D80B3FF62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683437-A234-3E4E-8B92-A0C560819C16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CDF1BA5-471A-8044-BDBA-890115BBFFD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8E6512-772A-EDFD-5262-D0783030E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57899"/>
            <a:ext cx="378585" cy="4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9933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204BD-F3EB-5842-9319-7B613DC25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11306176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4" y="2813048"/>
            <a:ext cx="11306174" cy="2884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4D7D-88B2-6543-8F2D-B4616BB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AAEC381-AE42-7E44-9B48-79580631F9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2C38B-13DA-064A-AF49-AA97B43EDAB3}"/>
              </a:ext>
            </a:extLst>
          </p:cNvPr>
          <p:cNvSpPr/>
          <p:nvPr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91A03B6-F236-5D46-B133-E912BE6844F9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2FDF06-1A80-1548-5B4E-BE46CA969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57899"/>
            <a:ext cx="378585" cy="4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226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ill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09F349-CC3D-6049-A88D-4E42B2F01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15887"/>
            <a:ext cx="12191999" cy="662622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CF8FDB-11E0-114D-9049-11851FC6CA6B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238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Fill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009F349-CC3D-6049-A88D-4E42B2F01C6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1999" cy="68579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308531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3C710-A668-F144-8CC5-039AD81D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5473701" cy="37083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75388" y="1989138"/>
            <a:ext cx="54737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E146BB0-D198-0847-B8BF-82032479A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D38791-8F3B-A640-A6FC-8EC532732508}"/>
              </a:ext>
            </a:extLst>
          </p:cNvPr>
          <p:cNvSpPr/>
          <p:nvPr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63AD13-8CBA-8648-88F4-6142126E9F9A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1992F-566F-3F4F-76E9-DBDB0086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57899"/>
            <a:ext cx="378585" cy="4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623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2C1A-1DEB-4CD7-9435-26E64BE45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44C6C-D876-402B-8EAF-F62436E21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E62F31-A12C-42F5-8F5A-74EA30919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0A8D1-E89C-44AB-9AF1-1E8580DB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023C7-A174-4EC5-8FCB-B5149F72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013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0" y="2813047"/>
            <a:ext cx="5473701" cy="2847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1894" y="2813047"/>
            <a:ext cx="5457193" cy="28479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C2A4D7D-88B2-6543-8F2D-B4616BB62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1"/>
            <a:ext cx="11306176" cy="1001982"/>
          </a:xfrm>
          <a:prstGeom prst="rect">
            <a:avLst/>
          </a:prstGeom>
        </p:spPr>
        <p:txBody>
          <a:bodyPr anchor="ctr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B35524-0F00-1A4F-8D8A-436C88100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245CF166-1A2B-F24F-9192-1EE62922C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5473701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FA1D5975-B545-F54E-B266-2A4DDDC8C4C9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291895" y="1989139"/>
            <a:ext cx="5457193" cy="636854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F691ED-EF65-C446-B3BD-FB970876AB4D}"/>
              </a:ext>
            </a:extLst>
          </p:cNvPr>
          <p:cNvSpPr/>
          <p:nvPr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AC6DAE-40C2-FC4C-9C8A-8F55F3ECD49F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527AEF-677D-E53C-C6D0-3F1665BED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57899"/>
            <a:ext cx="378585" cy="4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353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Unsymetr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2288" y="1989138"/>
            <a:ext cx="74168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7B00AC3-9B1E-2E4B-BC7B-406D8A38D12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21EC89-DA5A-2B4B-B94A-FD5D13BA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FEA125-D139-1A4D-A206-2BABBEE26DC4}"/>
              </a:ext>
            </a:extLst>
          </p:cNvPr>
          <p:cNvSpPr/>
          <p:nvPr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4871E7-C776-E845-B38B-91971ED53532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1861CF-8442-2E57-2581-8FF8F9AF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57899"/>
            <a:ext cx="378585" cy="4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789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Unsymetrical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3" y="2813048"/>
            <a:ext cx="3529012" cy="288448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2288" y="1989138"/>
            <a:ext cx="7416800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B5743288-93C1-B747-B6D2-E62ECB66A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2BBD38C-D5E6-E14C-82D7-CDA28865E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4952491-1CB4-104F-95DC-3C7A95C11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3529013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E6B900-0CAE-6B4C-B741-178AD460BD32}"/>
              </a:ext>
            </a:extLst>
          </p:cNvPr>
          <p:cNvSpPr/>
          <p:nvPr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A1B2DE-F07F-8147-AD48-234D917280D2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D99802-E73C-188F-581A-23A48C261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57899"/>
            <a:ext cx="378585" cy="4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196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9ECCE-CA94-5841-8835-15D01FC20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912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2F0DD8-CD89-964C-A0BF-3C891A947F9F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332288" y="1989138"/>
            <a:ext cx="352901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2572A3E-7061-AE46-B81E-7EEEF4B2F2A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21664" y="1989138"/>
            <a:ext cx="3527423" cy="3708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6DC3E782-E2DF-224A-8EC7-F432750D92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9432BC-F7ED-AD44-955D-1B98B2278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18504C-E8A7-EA43-8DA0-0CE9310D674A}"/>
              </a:ext>
            </a:extLst>
          </p:cNvPr>
          <p:cNvSpPr/>
          <p:nvPr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BB3217-4ECB-9C4E-B129-4CD1A7606E4D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6722F9-94B6-AC5D-7D28-77653A1FC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57899"/>
            <a:ext cx="378585" cy="4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513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Second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1B88EC-6B3F-324D-8A9A-A2200D031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2912" y="2813048"/>
            <a:ext cx="3529013" cy="288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DD979E-7EEF-5D4A-8AC3-74C6CE848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20075" y="1989138"/>
            <a:ext cx="3527425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32B247-F8B0-6A43-86FE-2923DBEF9C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32288" y="2813047"/>
            <a:ext cx="3527425" cy="288449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43422A0-145A-7943-95AD-B9C948D26B2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20076" y="2813046"/>
            <a:ext cx="3529012" cy="288449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EF264802-11B4-5941-991C-96BAD56284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C1D1754-6A16-0A4B-9E06-5B285B135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760B23AA-B159-A04B-A49B-76835B62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8"/>
            <a:ext cx="3529013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EF568595-A127-5846-A037-D0819A0252E6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332288" y="1989138"/>
            <a:ext cx="3527425" cy="63685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400" b="1">
                <a:solidFill>
                  <a:srgbClr val="9E043D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AD682C8-053C-4942-93C0-CDCB02169B50}"/>
              </a:ext>
            </a:extLst>
          </p:cNvPr>
          <p:cNvSpPr/>
          <p:nvPr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2EA856-078C-B74C-87C6-AC58462CB29C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E71B6D-DC49-AE4C-3A44-50C05BFA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57899"/>
            <a:ext cx="378585" cy="45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563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91855C3A-3FE6-774C-8B42-DE78E4C58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6057899"/>
            <a:ext cx="378585" cy="450468"/>
          </a:xfrm>
          <a:prstGeom prst="rect">
            <a:avLst/>
          </a:prstGeom>
        </p:spPr>
      </p:pic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3EFCAB50-6370-994D-BF7A-C505E83CFC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B048F09A-B384-8C49-9343-9C78BE3724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6632" y="1989138"/>
            <a:ext cx="9378733" cy="2372252"/>
          </a:xfrm>
          <a:prstGeom prst="rect">
            <a:avLst/>
          </a:prstGeom>
        </p:spPr>
        <p:txBody>
          <a:bodyPr lIns="0" rIns="90000" anchor="ctr" anchorCtr="0">
            <a:normAutofit/>
          </a:bodyPr>
          <a:lstStyle>
            <a:lvl1pPr algn="l">
              <a:defRPr sz="4500" b="1">
                <a:solidFill>
                  <a:srgbClr val="E6005B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338F5E73-6BFD-7748-BFD6-93FCF46A77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632" y="4542366"/>
            <a:ext cx="9378733" cy="1155172"/>
          </a:xfrm>
          <a:prstGeom prst="rect">
            <a:avLst/>
          </a:prstGeom>
        </p:spPr>
        <p:txBody>
          <a:bodyPr lIns="0" anchor="ctr" anchorCtr="0">
            <a:normAutofit/>
          </a:bodyPr>
          <a:lstStyle>
            <a:lvl1pPr marL="0" indent="0" algn="l">
              <a:buNone/>
              <a:defRPr sz="3000" b="1">
                <a:solidFill>
                  <a:srgbClr val="9E043D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650F2B-C9D3-F54A-91EC-BEDF952B0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010601"/>
            <a:ext cx="963720" cy="79756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D6DD1-3573-E54F-8768-B0CFC8AFB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0785366" y="4899977"/>
            <a:ext cx="963720" cy="7975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94A2B9C-4747-EB44-AD6F-788273471394}"/>
              </a:ext>
            </a:extLst>
          </p:cNvPr>
          <p:cNvSpPr/>
          <p:nvPr/>
        </p:nvSpPr>
        <p:spPr>
          <a:xfrm>
            <a:off x="1" y="0"/>
            <a:ext cx="12191999" cy="441325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4C44A-5626-1B42-B24C-44A8F39FB460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2717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le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BD9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989138"/>
            <a:ext cx="11306175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F07D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F07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/>
        </p:nvSpPr>
        <p:spPr>
          <a:xfrm>
            <a:off x="0" y="0"/>
            <a:ext cx="12192000" cy="441325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46D80A-BB91-1241-848B-6B912282049B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DB81DC7A-6B12-7D4A-B479-9DCA3849577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F07D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F2ECD-F01F-03FD-15F9-862D6D8E2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403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tle 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BCE4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12688"/>
            <a:ext cx="11306173" cy="182539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rgbClr val="00A6E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00A6E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/>
        </p:nvSpPr>
        <p:spPr>
          <a:xfrm>
            <a:off x="0" y="0"/>
            <a:ext cx="12192000" cy="441325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7678BD-869E-C64D-BBB5-DB38A6A8CF00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EFAD923B-E667-FD45-B41A-12791D221D1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00A6E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49DA0C-45F6-FA40-9FA1-162829698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76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l Blu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5B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00A6E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03F878E-DE03-2942-B907-3CF8B4BF5BA7}"/>
              </a:ext>
            </a:extLst>
          </p:cNvPr>
          <p:cNvSpPr/>
          <p:nvPr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441CAE-3F74-A749-B92B-BA7301BD3CC4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00A6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3986C3D8-75F2-AF4D-852E-617DA34AB6C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00A6E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F8FA1-C49E-2864-C9F8-635634F6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607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rmal Purpl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C7017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69F709-E7C3-C149-A260-3C4BD44CD5DB}"/>
              </a:ext>
            </a:extLst>
          </p:cNvPr>
          <p:cNvSpPr/>
          <p:nvPr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9635ED3-5E00-7F4E-9AE5-AF4B24A44CF5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77A12D8D-2172-A24B-A568-26FC3B4B28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C7017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517F34-AF24-46B0-B83D-76AA9C7D7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94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84FCD-B1B6-4DF4-BD5C-9D73BEBFA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8CB34D-CCA3-45D5-AE24-749861A8B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748B9-27B0-4A38-A53C-E7B3149BB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A2CF20-BC60-4598-A788-532C7542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7E1E1-BD3C-4CF5-ADC7-AECF6ED6E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1746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1989138"/>
            <a:ext cx="11306173" cy="1848949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5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F07D0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D2627D-3696-4F4C-8BC6-79103D22C236}"/>
              </a:ext>
            </a:extLst>
          </p:cNvPr>
          <p:cNvSpPr/>
          <p:nvPr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0039B7-FA62-F24C-BCFF-BA21679AD8B7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E8DC3CBE-2843-1642-BD7A-5C7A9BC16E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F07D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91C3FC-D76C-7472-6106-7C26C45E7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2507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ld Purpl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C701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821E69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67788-B905-9E45-B992-B2C5D2894330}"/>
              </a:ext>
            </a:extLst>
          </p:cNvPr>
          <p:cNvSpPr/>
          <p:nvPr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9B5E4C-2015-A748-95FB-CF22799B0CD6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821E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46CC34B-1499-F541-84B4-B09C59E3E20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821E6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F08058-82E5-7BCC-F807-2C691FD15D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692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ual Green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6D951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C7D53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AFFF2-502D-054E-B5DC-66A77A6B8A6E}"/>
              </a:ext>
            </a:extLst>
          </p:cNvPr>
          <p:cNvSpPr/>
          <p:nvPr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C7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D91E44-21DE-A842-8B5E-6AD38E86E746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C7D5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69BF5122-5B53-AF4A-BB6D-678ABD2D40E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C7D53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7111BA-9A0E-F35C-5EB7-199758745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51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F07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BB3F0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rgbClr val="BB3F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BB3F0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1056AE-1904-4AB2-A8C1-0D9F43F5D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9079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9E04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E600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6FEB14-1472-9DFE-D462-AEC5A4FFF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0567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EC6D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E6005B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E6005B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9C6916-6353-9C78-EEF5-67FE2F104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961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asual Orange 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8B09DB-0CE7-674F-8B4F-D3BDC1E1F580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4D4D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A774C6-72B5-B54D-AFC5-BEDE6662B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3" y="2024063"/>
            <a:ext cx="11306173" cy="1814024"/>
          </a:xfrm>
          <a:prstGeom prst="rect">
            <a:avLst/>
          </a:prstGeom>
        </p:spPr>
        <p:txBody>
          <a:bodyPr lIns="0" rIns="90000" anchor="b"/>
          <a:lstStyle>
            <a:lvl1pPr algn="l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8CD21CC-038F-084D-86A0-F56D478F11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3" y="4015578"/>
            <a:ext cx="11306173" cy="115517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 algn="l">
              <a:buNone/>
              <a:defRPr sz="3000" b="1">
                <a:solidFill>
                  <a:srgbClr val="B5B0A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898AC0-B7CB-074A-816A-237E0E868E59}"/>
              </a:ext>
            </a:extLst>
          </p:cNvPr>
          <p:cNvSpPr/>
          <p:nvPr/>
        </p:nvSpPr>
        <p:spPr>
          <a:xfrm>
            <a:off x="0" y="1"/>
            <a:ext cx="12192000" cy="452699"/>
          </a:xfrm>
          <a:prstGeom prst="rect">
            <a:avLst/>
          </a:prstGeom>
          <a:solidFill>
            <a:srgbClr val="B5B0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A60D5D-4AC5-424B-9227-98890EF5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6057899"/>
            <a:ext cx="378584" cy="45046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636DE5-A460-F448-BC8B-A823C89548EA}"/>
              </a:ext>
            </a:extLst>
          </p:cNvPr>
          <p:cNvSpPr/>
          <p:nvPr/>
        </p:nvSpPr>
        <p:spPr>
          <a:xfrm>
            <a:off x="0" y="6742113"/>
            <a:ext cx="12191999" cy="125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A6E2"/>
              </a:solidFill>
            </a:endParaRP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E93626E-75D3-2946-9E24-B1657D8181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75387" y="6057900"/>
            <a:ext cx="5473699" cy="368888"/>
          </a:xfrm>
          <a:prstGeom prst="rect">
            <a:avLst/>
          </a:prstGeom>
        </p:spPr>
        <p:txBody>
          <a:bodyPr tIns="0" rIns="0" bIns="0" anchor="b" anchorCtr="0">
            <a:noAutofit/>
          </a:bodyPr>
          <a:lstStyle>
            <a:lvl1pPr marL="0" indent="0" algn="r">
              <a:buNone/>
              <a:defRPr sz="1800">
                <a:solidFill>
                  <a:srgbClr val="B5B0AC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310818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6B90F54-2FD9-B744-B972-C1D92C843C23}"/>
              </a:ext>
            </a:extLst>
          </p:cNvPr>
          <p:cNvSpPr/>
          <p:nvPr/>
        </p:nvSpPr>
        <p:spPr>
          <a:xfrm>
            <a:off x="1" y="431386"/>
            <a:ext cx="12191999" cy="6300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96A658-0183-444F-91C4-2F380978AAE1}"/>
              </a:ext>
            </a:extLst>
          </p:cNvPr>
          <p:cNvSpPr txBox="1"/>
          <p:nvPr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>
                <a:solidFill>
                  <a:srgbClr val="E6005B"/>
                </a:solidFill>
              </a:rPr>
              <a:t>Thank you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559062-1FB6-90C7-C040-87638801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800100"/>
            <a:ext cx="2232554" cy="6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442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resentation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D73252D-FA87-8946-98E6-F10F7EFB191B}"/>
              </a:ext>
            </a:extLst>
          </p:cNvPr>
          <p:cNvSpPr/>
          <p:nvPr/>
        </p:nvSpPr>
        <p:spPr>
          <a:xfrm>
            <a:off x="0" y="441326"/>
            <a:ext cx="12191999" cy="6300786"/>
          </a:xfrm>
          <a:prstGeom prst="rect">
            <a:avLst/>
          </a:prstGeom>
          <a:solidFill>
            <a:srgbClr val="E6005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6005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E1A0BD-8134-9B4A-AE3E-E7C0EECCD029}"/>
              </a:ext>
            </a:extLst>
          </p:cNvPr>
          <p:cNvSpPr txBox="1"/>
          <p:nvPr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>
                <a:solidFill>
                  <a:srgbClr val="9E043D"/>
                </a:solidFill>
              </a:rPr>
              <a:t>Thank you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491716-9765-62BA-437B-C8C181380F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800100"/>
            <a:ext cx="2232554" cy="65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650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9818EEC-D27C-9844-8F9A-431793B5929C}"/>
              </a:ext>
            </a:extLst>
          </p:cNvPr>
          <p:cNvSpPr/>
          <p:nvPr/>
        </p:nvSpPr>
        <p:spPr>
          <a:xfrm>
            <a:off x="0" y="441325"/>
            <a:ext cx="12191999" cy="6300787"/>
          </a:xfrm>
          <a:prstGeom prst="rect">
            <a:avLst/>
          </a:prstGeom>
          <a:solidFill>
            <a:srgbClr val="4D4D4C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3E8BC-7439-0742-A9FC-77BBB38EF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800100"/>
            <a:ext cx="2232554" cy="6578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62ECB-71C5-2342-A1AF-B7DAA1E1B964}"/>
              </a:ext>
            </a:extLst>
          </p:cNvPr>
          <p:cNvSpPr txBox="1"/>
          <p:nvPr/>
        </p:nvSpPr>
        <p:spPr>
          <a:xfrm>
            <a:off x="442913" y="2024062"/>
            <a:ext cx="11306175" cy="181402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/>
            <a:r>
              <a:rPr lang="en-US" sz="6000" b="1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4212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16AAA-2EF5-405E-B50A-C5FCB79B8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C5177-4E35-4AC4-9801-B37FE8219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22379-1CCA-4DAB-A6FC-4111E5F76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C74CE-A06C-4406-ACAD-89C99A81E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E216A-7B42-4E8F-AAF8-3C23A25B9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B22C69-C758-44B2-9425-9FF78895F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916761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B13FB-AB8E-1C5F-1703-66EE2C355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C106FD-AB11-712F-5208-28FECE094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302832-DD6C-D829-3117-7DCED41E6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7D33B-5E44-4A45-9D20-169E2FB5C5E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43E02-477E-4206-2B43-CBFCD275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B71AC-7026-4BF7-F38E-C23EA6B02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43F5C-B2D9-428D-B18B-586D7A8248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14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DEAB-B878-4626-A934-9C77FB53C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4231D-CBB5-4B9C-8A50-027B01F1D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7294D-090F-48B6-8194-36E8A7307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BD1A0-1E49-4BA8-9C80-3045AB9C0E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B52A91-7976-44DC-93E7-4CDABFC68A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7BBB07-A0C7-41F6-B497-896B03540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8A73A-7A15-4604-921E-70AF9383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55B10-64BA-4278-AA8E-3AD12564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208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5AF6-E5E1-4298-8D75-9A2EA7F9C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F6AFA2-0387-41E3-86C3-58A1EF5E9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5277C7-2026-4570-8BF1-5686EE9D2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1A1BF-431A-4975-85FD-6BC108C4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754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3A26EC-FB06-4C29-A589-FFC073BBE6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17FC543-4AE5-46B1-978E-BB4230ED8C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F0731-5025-43C0-9D47-F7084CE2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85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C1F36-87E4-4CEC-A5A1-573F74080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AF875-FD00-4867-98BD-D44F21DB2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2DFDF-44E7-43E3-8D56-5FD1F549E1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8431D-5C91-4FF3-8441-87B00FF23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E84A88-9382-442E-A3FB-84EA911F4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5AC74E-2528-4A0C-8751-7AEFE06C5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26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184AF-F1ED-4790-92C2-E5AA65AF8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85E83B-67F1-470A-81AF-88927D67D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B5A76-88EB-48BA-ABE9-9933FF66CD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16751-2B96-45F0-B95F-71E7B6A1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D56A7-CF2F-4F6B-A617-2A7B094EC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197F61-A809-46A3-A043-D33C7AD48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205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446B7D-9461-40A7-A7DB-14BADE35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D91C9-E5F1-435C-884D-BDCEF01A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6E633E-E143-4239-9080-92108AF6CB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62D06D-3DC0-4981-A9BE-2E5234521719}" type="datetimeFigureOut">
              <a:rPr lang="en-GB" smtClean="0"/>
              <a:t>04/10/2025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21EAB-1475-49B0-99B3-1F99232AD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5729D-25C4-425F-92BD-2CF4326CFD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C197C-D77F-47BB-B26B-D71ED838FB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211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8E3CDC0-E15C-3D43-A94A-65D5EBAC0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2912" y="1989139"/>
            <a:ext cx="11306175" cy="4068762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0">
            <a:extLst>
              <a:ext uri="{FF2B5EF4-FFF2-40B4-BE49-F238E27FC236}">
                <a16:creationId xmlns:a16="http://schemas.microsoft.com/office/drawing/2014/main" id="{CB133162-9D93-054D-BEB3-A08241D4C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714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7443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rgbClr val="E6005B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E6005B"/>
        </a:buClr>
        <a:buFont typeface="Wingdings" pitchFamily="2" charset="2"/>
        <a:buChar char="§"/>
        <a:defRPr sz="2500" b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E6005B"/>
        </a:buClr>
        <a:buFont typeface="Wingdings" pitchFamily="2" charset="2"/>
        <a:buChar char="§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79">
          <p15:clr>
            <a:srgbClr val="A4A3A4"/>
          </p15:clr>
        </p15:guide>
        <p15:guide id="2" orient="horz" pos="278">
          <p15:clr>
            <a:srgbClr val="A4A3A4"/>
          </p15:clr>
        </p15:guide>
        <p15:guide id="3" pos="2502">
          <p15:clr>
            <a:srgbClr val="A4A3A4"/>
          </p15:clr>
        </p15:guide>
        <p15:guide id="4" pos="2729">
          <p15:clr>
            <a:srgbClr val="A4A3A4"/>
          </p15:clr>
        </p15:guide>
        <p15:guide id="5" pos="4951">
          <p15:clr>
            <a:srgbClr val="A4A3A4"/>
          </p15:clr>
        </p15:guide>
        <p15:guide id="6" pos="5178">
          <p15:clr>
            <a:srgbClr val="A4A3A4"/>
          </p15:clr>
        </p15:guide>
        <p15:guide id="7" pos="7401">
          <p15:clr>
            <a:srgbClr val="A4A3A4"/>
          </p15:clr>
        </p15:guide>
        <p15:guide id="8" orient="horz" pos="504">
          <p15:clr>
            <a:srgbClr val="A4A3A4"/>
          </p15:clr>
        </p15:guide>
        <p15:guide id="9" orient="horz" pos="3816">
          <p15:clr>
            <a:srgbClr val="A4A3A4"/>
          </p15:clr>
        </p15:guide>
        <p15:guide id="10" orient="horz" pos="4042">
          <p15:clr>
            <a:srgbClr val="A4A3A4"/>
          </p15:clr>
        </p15:guide>
        <p15:guide id="11" pos="3727">
          <p15:clr>
            <a:srgbClr val="A4A3A4"/>
          </p15:clr>
        </p15:guide>
        <p15:guide id="12" pos="3953">
          <p15:clr>
            <a:srgbClr val="A4A3A4"/>
          </p15:clr>
        </p15:guide>
        <p15:guide id="13" orient="horz" pos="3589">
          <p15:clr>
            <a:srgbClr val="A4A3A4"/>
          </p15:clr>
        </p15:guide>
        <p15:guide id="14" orient="horz" pos="1139">
          <p15:clr>
            <a:srgbClr val="A4A3A4"/>
          </p15:clr>
        </p15:guide>
        <p15:guide id="15" orient="horz" pos="1253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DFgGi-lrD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VDFgGi-lrD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6B67B-6FE0-3B04-A0B2-2A2BF16E2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2912" y="1989138"/>
            <a:ext cx="11306175" cy="1848949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4800" dirty="0"/>
              <a:t>PPM PD </a:t>
            </a:r>
            <a:r>
              <a:rPr lang="en-GB" sz="4800"/>
              <a:t>Lecture 2: </a:t>
            </a:r>
            <a:r>
              <a:rPr lang="en-GB" sz="4800" dirty="0"/>
              <a:t>Recruitment and Selection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1B9DB4-2E04-4998-1C2F-EC98554FA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2914" y="4015578"/>
            <a:ext cx="11306174" cy="115517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100"/>
              <a:t>Aims of the session:</a:t>
            </a:r>
          </a:p>
          <a:p>
            <a:pPr>
              <a:lnSpc>
                <a:spcPct val="90000"/>
              </a:lnSpc>
            </a:pPr>
            <a:r>
              <a:rPr lang="en-GB" sz="2100"/>
              <a:t>Start thinking like a recruiter before you make your own job/placement applications</a:t>
            </a:r>
          </a:p>
          <a:p>
            <a:pPr>
              <a:lnSpc>
                <a:spcPct val="90000"/>
              </a:lnSpc>
            </a:pPr>
            <a:endParaRPr lang="en-GB" sz="2100"/>
          </a:p>
        </p:txBody>
      </p:sp>
    </p:spTree>
    <p:extLst>
      <p:ext uri="{BB962C8B-B14F-4D97-AF65-F5344CB8AC3E}">
        <p14:creationId xmlns:p14="http://schemas.microsoft.com/office/powerpoint/2010/main" val="30363817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F6B980-8A25-A051-1BA9-1C7DEBC31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GB" b="1" ker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Deciding who's involved in selecting and interviewing</a:t>
            </a:r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07578-2651-3AFC-00CB-42EF2DE850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1" y="2072308"/>
            <a:ext cx="5415864" cy="4486147"/>
          </a:xfrm>
        </p:spPr>
        <p:txBody>
          <a:bodyPr anchor="ctr">
            <a:normAutofit lnSpcReduction="10000"/>
          </a:bodyPr>
          <a:lstStyle/>
          <a:p>
            <a:pPr fontAlgn="base">
              <a:spcAft>
                <a:spcPts val="1875"/>
              </a:spcAft>
            </a:pPr>
            <a:endParaRPr lang="en-GB" sz="2000" kern="0" dirty="0">
              <a:effectLst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fontAlgn="base">
              <a:spcAft>
                <a:spcPts val="1875"/>
              </a:spcAft>
            </a:pP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It's a good idea for the staff involved in selecting and interviewing applicants to:</a:t>
            </a:r>
            <a:endParaRPr lang="en-GB" sz="2000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 fontAlgn="base"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	come from a </a:t>
            </a:r>
            <a:r>
              <a:rPr lang="en-GB" sz="20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diverse range of backgrounds</a:t>
            </a:r>
            <a:endParaRPr lang="en-GB" sz="2000" b="1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 fontAlgn="base"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	use </a:t>
            </a:r>
            <a:r>
              <a:rPr lang="en-GB" sz="20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 consistent decision-making process</a:t>
            </a: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	such as a scoring system</a:t>
            </a:r>
          </a:p>
          <a:p>
            <a:pPr marL="0" lvl="0" indent="0" fontAlgn="base"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endParaRPr lang="en-GB" sz="2000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fontAlgn="base">
              <a:spcAft>
                <a:spcPts val="1875"/>
              </a:spcAft>
            </a:pP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Ideally </a:t>
            </a:r>
            <a:r>
              <a:rPr lang="en-GB" sz="20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2 or more people should be involved </a:t>
            </a: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in choosing who to interview to reduce </a:t>
            </a:r>
            <a:r>
              <a:rPr lang="en-GB" sz="20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the risk of personal biases or unintended discrimination</a:t>
            </a: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GB" sz="2000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GB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345C32-8911-E495-6BCE-EBB832CD9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628232"/>
            <a:ext cx="5150277" cy="34262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06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CE5EAC-C1A8-BBF1-B722-A8A5AA99C8C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fontAlgn="base"/>
            <a:r>
              <a:rPr lang="en-GB" dirty="0"/>
              <a:t>What </a:t>
            </a:r>
            <a:r>
              <a:rPr lang="en-GB" b="1" dirty="0"/>
              <a:t>technical skills</a:t>
            </a:r>
            <a:r>
              <a:rPr lang="en-GB" dirty="0"/>
              <a:t> are essential (e.g., coding proficiency, data analysis, project management)?</a:t>
            </a:r>
          </a:p>
          <a:p>
            <a:pPr fontAlgn="base"/>
            <a:r>
              <a:rPr lang="en-GB" dirty="0"/>
              <a:t>Which </a:t>
            </a:r>
            <a:r>
              <a:rPr lang="en-GB" b="1" dirty="0"/>
              <a:t>core competencies</a:t>
            </a:r>
            <a:r>
              <a:rPr lang="en-GB" dirty="0"/>
              <a:t> matter most (e.g., problem-solving, adaptability, leadership)?</a:t>
            </a:r>
          </a:p>
          <a:p>
            <a:pPr fontAlgn="base"/>
            <a:r>
              <a:rPr lang="en-GB" dirty="0"/>
              <a:t>What </a:t>
            </a:r>
            <a:r>
              <a:rPr lang="en-GB" b="1" dirty="0"/>
              <a:t>values and cultural traits</a:t>
            </a:r>
            <a:r>
              <a:rPr lang="en-GB" dirty="0"/>
              <a:t> does the company prioritise (e.g., collaboration, accountability, innovation)?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DF28A44-2CCA-DAA7-FA0F-268BE4B18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3200" dirty="0"/>
              <a:t>Defining the Skills and Competencies that matter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FD8119-1C62-4743-6C79-ECF6AC3B6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145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3939AC-8CAC-AE1E-0E5D-9DB5BE5BB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818" y="1989138"/>
            <a:ext cx="6104364" cy="37084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925B53-3738-4AD8-F3AF-137FF576F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</p:spPr>
        <p:txBody>
          <a:bodyPr anchor="ctr">
            <a:normAutofit/>
          </a:bodyPr>
          <a:lstStyle/>
          <a:p>
            <a:r>
              <a:rPr lang="en-GB" dirty="0"/>
              <a:t>Job description/person specification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43CE0A94-2A1E-782D-4493-0522D08BA4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62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screenshot of a spreadsheet&#10;&#10;AI-generated content may be incorrect.">
            <a:extLst>
              <a:ext uri="{FF2B5EF4-FFF2-40B4-BE49-F238E27FC236}">
                <a16:creationId xmlns:a16="http://schemas.microsoft.com/office/drawing/2014/main" id="{8F0D8BC8-6863-495D-5F07-C7E911AF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t="5245" b="8232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044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985D9-0F2D-E5F4-5D00-01B9BA113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BCD31-C67C-3383-12F9-ABB4394A8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061" y="0"/>
            <a:ext cx="4517872" cy="620654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D2926D-FECA-8FFE-0362-10016A4EC5AA}"/>
              </a:ext>
            </a:extLst>
          </p:cNvPr>
          <p:cNvSpPr txBox="1"/>
          <p:nvPr/>
        </p:nvSpPr>
        <p:spPr>
          <a:xfrm>
            <a:off x="0" y="6488668"/>
            <a:ext cx="8264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https://www.seekout.com/blog/interview-scorecard-vs-hiring-rubric</a:t>
            </a:r>
          </a:p>
        </p:txBody>
      </p:sp>
    </p:spTree>
    <p:extLst>
      <p:ext uri="{BB962C8B-B14F-4D97-AF65-F5344CB8AC3E}">
        <p14:creationId xmlns:p14="http://schemas.microsoft.com/office/powerpoint/2010/main" val="794706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E571-EEF0-CD69-B29B-CAB04D941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2" y="178676"/>
            <a:ext cx="5219307" cy="959718"/>
          </a:xfrm>
        </p:spPr>
        <p:txBody>
          <a:bodyPr anchor="b">
            <a:normAutofit/>
          </a:bodyPr>
          <a:lstStyle/>
          <a:p>
            <a:r>
              <a:rPr lang="en-GB" sz="32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Social Media</a:t>
            </a:r>
            <a:endParaRPr lang="en-GB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11F78-80C9-A046-BC76-8853528432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892" y="1303689"/>
            <a:ext cx="6175749" cy="5065579"/>
          </a:xfrm>
        </p:spPr>
        <p:txBody>
          <a:bodyPr anchor="t">
            <a:noAutofit/>
          </a:bodyPr>
          <a:lstStyle/>
          <a:p>
            <a:pPr fontAlgn="base">
              <a:spcAft>
                <a:spcPts val="1875"/>
              </a:spcAft>
            </a:pP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Companies should </a:t>
            </a:r>
            <a:r>
              <a:rPr lang="en-GB" sz="20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avoid using information that's on someone's personal social media profile</a:t>
            </a: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, for example Facebook, Twitter or Instagram, </a:t>
            </a:r>
            <a:r>
              <a:rPr lang="en-GB" sz="20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to decide whether you interview or hire them.</a:t>
            </a:r>
            <a:endParaRPr lang="en-GB" sz="2000" b="1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fontAlgn="base">
              <a:spcAft>
                <a:spcPts val="1875"/>
              </a:spcAft>
            </a:pPr>
            <a:r>
              <a:rPr lang="en-GB" sz="2000" b="1" kern="0" dirty="0">
                <a:solidFill>
                  <a:srgbClr val="C0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The company</a:t>
            </a:r>
            <a:r>
              <a:rPr lang="en-GB" sz="2000" b="1" kern="0" dirty="0">
                <a:solidFill>
                  <a:srgbClr val="C00000"/>
                </a:solidFill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might be breaking the law, particularly if either of the following points apply:</a:t>
            </a:r>
            <a:endParaRPr lang="en-GB" sz="2000" b="1" kern="100" dirty="0">
              <a:solidFill>
                <a:srgbClr val="C00000"/>
              </a:solidFill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fontAlgn="base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kern="0" dirty="0">
                <a:ea typeface="Times New Roman" panose="02020603050405020304" pitchFamily="18" charset="0"/>
                <a:cs typeface="Arial" panose="020B0604020202020204" pitchFamily="34" charset="0"/>
              </a:rPr>
              <a:t>The candidate</a:t>
            </a: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did not agree to you using the information in this way</a:t>
            </a:r>
            <a:endParaRPr lang="en-GB" sz="2000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fontAlgn="base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kern="0" dirty="0">
                <a:ea typeface="Times New Roman" panose="02020603050405020304" pitchFamily="18" charset="0"/>
                <a:cs typeface="Arial" panose="020B0604020202020204" pitchFamily="34" charset="0"/>
              </a:rPr>
              <a:t>The company</a:t>
            </a:r>
            <a:r>
              <a:rPr lang="en-GB" sz="20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 looked at some applicants' social media profiles, but not others</a:t>
            </a:r>
            <a:endParaRPr lang="en-GB" sz="2000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402833-4E1D-57B9-04F9-8E1ABF771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019" y="2016900"/>
            <a:ext cx="4273463" cy="28242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54A2A4D-19EF-3552-F383-6AD9587C8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2068638" y="0"/>
            <a:ext cx="123362" cy="6858000"/>
            <a:chOff x="12068638" y="0"/>
            <a:chExt cx="123362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9208F0F-2734-3945-8FD0-EEB19CF41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CFF5D9-43B9-9D58-6F3F-25041716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3527553"/>
              <a:ext cx="123362" cy="3330447"/>
            </a:xfrm>
            <a:prstGeom prst="rect">
              <a:avLst/>
            </a:prstGeom>
            <a:gradFill>
              <a:gsLst>
                <a:gs pos="1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4645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06B04-82E8-BC1C-5DE2-6F9B429C3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234" y="3868463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GB" sz="31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Using information on jobs and business networking sites</a:t>
            </a:r>
            <a:endParaRPr lang="en-GB" sz="31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53B5EA-E011-0497-6F7B-DDEC2E122A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50" b="22471"/>
          <a:stretch/>
        </p:blipFill>
        <p:spPr>
          <a:xfrm>
            <a:off x="20" y="10"/>
            <a:ext cx="12191980" cy="366809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C3138-CC93-9962-D7B2-AB6C6F157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1900" y="3752849"/>
            <a:ext cx="8420100" cy="3105151"/>
          </a:xfrm>
        </p:spPr>
        <p:txBody>
          <a:bodyPr anchor="ctr">
            <a:normAutofit fontScale="92500" lnSpcReduction="10000"/>
          </a:bodyPr>
          <a:lstStyle/>
          <a:p>
            <a:pPr marL="0" lvl="0" indent="0" rtl="0" fontAlgn="base">
              <a:spcAft>
                <a:spcPts val="1875"/>
              </a:spcAft>
              <a:buSzPts val="1000"/>
              <a:buNone/>
              <a:tabLst>
                <a:tab pos="457200" algn="l"/>
              </a:tabLst>
            </a:pPr>
            <a:r>
              <a:rPr lang="en-GB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When recruiting, you </a:t>
            </a:r>
            <a:r>
              <a:rPr lang="en-GB" sz="24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can usually use information that someone puts on a job website, or a business and employment social networking </a:t>
            </a:r>
            <a:r>
              <a:rPr lang="en-GB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site such as </a:t>
            </a:r>
            <a:r>
              <a:rPr lang="en-GB" sz="24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LinkedIn</a:t>
            </a:r>
            <a:r>
              <a:rPr lang="en-GB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en-GB" sz="2400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0" lvl="0" indent="0" fontAlgn="base">
              <a:spcAft>
                <a:spcPts val="1875"/>
              </a:spcAft>
              <a:buSzPts val="1000"/>
              <a:buNone/>
              <a:tabLst>
                <a:tab pos="457200" algn="l"/>
              </a:tabLst>
            </a:pPr>
            <a:r>
              <a:rPr lang="en-GB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When posting information on these sites, </a:t>
            </a:r>
            <a:r>
              <a:rPr lang="en-GB" sz="24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users will be aware that the purpose is to show their work experience and professionalism</a:t>
            </a:r>
            <a:r>
              <a:rPr lang="en-GB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marL="0" lvl="0" indent="0" fontAlgn="base">
              <a:spcAft>
                <a:spcPts val="1875"/>
              </a:spcAft>
              <a:buSzPts val="1000"/>
              <a:buNone/>
              <a:tabLst>
                <a:tab pos="457200" algn="l"/>
              </a:tabLst>
            </a:pPr>
            <a:r>
              <a:rPr lang="en-GB" sz="2400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You must still make sure </a:t>
            </a:r>
            <a:r>
              <a:rPr lang="en-GB" sz="2400" b="1" kern="0" dirty="0">
                <a:effectLst/>
                <a:ea typeface="Times New Roman" panose="02020603050405020304" pitchFamily="18" charset="0"/>
                <a:cs typeface="Arial" panose="020B0604020202020204" pitchFamily="34" charset="0"/>
              </a:rPr>
              <a:t>that you use this information in a way that does not discriminate.</a:t>
            </a:r>
            <a:endParaRPr lang="en-GB" sz="2400" b="1" kern="100" dirty="0">
              <a:effectLst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06055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A09CC-684A-E0C7-C800-E897C4B0DC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r="4890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B6E098-5E41-436E-9310-60A82C24E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The aim of the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6312D-2C90-4619-A144-1D5F280DA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4159404"/>
            <a:ext cx="9144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rgbClr val="FFFFFF"/>
                </a:solidFill>
              </a:rPr>
              <a:t>Is to be offered a job interview</a:t>
            </a:r>
          </a:p>
        </p:txBody>
      </p:sp>
    </p:spTree>
    <p:extLst>
      <p:ext uri="{BB962C8B-B14F-4D97-AF65-F5344CB8AC3E}">
        <p14:creationId xmlns:p14="http://schemas.microsoft.com/office/powerpoint/2010/main" val="1526311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D3D55-3FF8-4ACD-8BAA-FEF7FB9CB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purpose of your CV is to…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2FFA0-D818-4E75-A6C8-4CBF8B647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Provide recruiters with an </a:t>
            </a:r>
            <a:r>
              <a:rPr lang="en-GB" b="1" dirty="0"/>
              <a:t>insight into your education, knowledge, skills and experience</a:t>
            </a:r>
          </a:p>
          <a:p>
            <a:r>
              <a:rPr lang="en-GB" dirty="0"/>
              <a:t>Make them </a:t>
            </a:r>
            <a:r>
              <a:rPr lang="en-GB" b="1" dirty="0"/>
              <a:t>curious</a:t>
            </a:r>
            <a:r>
              <a:rPr lang="en-GB" dirty="0"/>
              <a:t> to meet you in person and learn more about you</a:t>
            </a:r>
          </a:p>
          <a:p>
            <a:r>
              <a:rPr lang="en-GB" dirty="0"/>
              <a:t>Make them believe you </a:t>
            </a:r>
            <a:r>
              <a:rPr lang="en-GB" b="1" dirty="0"/>
              <a:t>may be the answer to their problem </a:t>
            </a:r>
            <a:r>
              <a:rPr lang="en-GB" dirty="0"/>
              <a:t>(there is a job to be done and no person to do)</a:t>
            </a:r>
          </a:p>
          <a:p>
            <a:r>
              <a:rPr lang="en-GB" b="1" dirty="0"/>
              <a:t>Show/demonstrate </a:t>
            </a:r>
            <a:r>
              <a:rPr lang="en-GB" dirty="0"/>
              <a:t>you know about </a:t>
            </a:r>
            <a:r>
              <a:rPr lang="en-GB" b="1" dirty="0"/>
              <a:t>their company</a:t>
            </a:r>
            <a:r>
              <a:rPr lang="en-GB" dirty="0"/>
              <a:t>, sector, industry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906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CEAFB-BDC5-44A5-B446-A223A980A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2142" y="1003580"/>
            <a:ext cx="5980279" cy="699465"/>
          </a:xfrm>
        </p:spPr>
        <p:txBody>
          <a:bodyPr anchor="b">
            <a:normAutofit/>
          </a:bodyPr>
          <a:lstStyle/>
          <a:p>
            <a:r>
              <a:rPr lang="en-GB" dirty="0"/>
              <a:t>Recruiters’ point of view</a:t>
            </a:r>
          </a:p>
        </p:txBody>
      </p:sp>
      <p:pic>
        <p:nvPicPr>
          <p:cNvPr id="5" name="Picture 4" descr="Chart, funnel chart&#10;&#10;Description automatically generated">
            <a:extLst>
              <a:ext uri="{FF2B5EF4-FFF2-40B4-BE49-F238E27FC236}">
                <a16:creationId xmlns:a16="http://schemas.microsoft.com/office/drawing/2014/main" id="{9F69C221-0580-49DE-928C-90224E4459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42" r="32931" b="-2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4962E-9474-48FD-A532-DEF8B313C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3"/>
            <a:ext cx="6251110" cy="3868837"/>
          </a:xfrm>
        </p:spPr>
        <p:txBody>
          <a:bodyPr>
            <a:normAutofit fontScale="85000" lnSpcReduction="10000"/>
          </a:bodyPr>
          <a:lstStyle/>
          <a:p>
            <a:r>
              <a:rPr lang="en-GB" sz="2400" dirty="0"/>
              <a:t>Can I defend my recruitment decision to my boss if I am challenged?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Who is reading the cv? Recruiter/line manager? Can the applicant do the job? If not, who is going to deal with it? </a:t>
            </a:r>
            <a:endParaRPr lang="en-GB" sz="2400" dirty="0"/>
          </a:p>
          <a:p>
            <a:r>
              <a:rPr lang="en-GB" sz="2400" dirty="0"/>
              <a:t>Will this person be a liability and cause problems?</a:t>
            </a:r>
          </a:p>
          <a:p>
            <a:endParaRPr lang="en-GB" sz="2400" dirty="0"/>
          </a:p>
          <a:p>
            <a:r>
              <a:rPr lang="en-GB" sz="2400" dirty="0"/>
              <a:t>The first step is to sift through the pile of CVs (funnel idea)</a:t>
            </a:r>
          </a:p>
          <a:p>
            <a:pPr>
              <a:spcAft>
                <a:spcPts val="800"/>
              </a:spcAft>
            </a:pPr>
            <a:r>
              <a:rPr lang="en-GB" sz="24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Reasons to reject (no, yes, maybe) </a:t>
            </a:r>
          </a:p>
          <a:p>
            <a:pPr>
              <a:spcAft>
                <a:spcPts val="800"/>
              </a:spcAft>
            </a:pPr>
            <a:r>
              <a:rPr lang="en-GB" sz="2400" b="1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yes/maybe </a:t>
            </a:r>
            <a:r>
              <a:rPr lang="en-GB" sz="2400" dirty="0">
                <a:effectLst/>
                <a:ea typeface="DengXian" panose="02010600030101010101" pitchFamily="2" charset="-122"/>
                <a:cs typeface="Arial" panose="020B0604020202020204" pitchFamily="34" charset="0"/>
              </a:rPr>
              <a:t>CVs will be read more carefully</a:t>
            </a:r>
          </a:p>
          <a:p>
            <a:endParaRPr lang="en-GB" sz="2200" dirty="0"/>
          </a:p>
          <a:p>
            <a:endParaRPr lang="en-GB" sz="2200" dirty="0"/>
          </a:p>
          <a:p>
            <a:endParaRPr lang="en-GB" sz="2200" dirty="0"/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453106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32623C-2A02-3B92-D0F6-1ED2AE88F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Points to consider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186DD7-A748-56E5-7D0B-20211FBC9F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sz="2800" dirty="0"/>
              <a:t>The advice in this presentation comes from UK based career advisors and recruiters</a:t>
            </a:r>
          </a:p>
          <a:p>
            <a:r>
              <a:rPr lang="en-GB" sz="2800" dirty="0"/>
              <a:t>There is no </a:t>
            </a:r>
            <a:r>
              <a:rPr lang="en-GB" sz="2800" b="1" dirty="0"/>
              <a:t>one</a:t>
            </a:r>
            <a:r>
              <a:rPr lang="en-GB" sz="2800" dirty="0"/>
              <a:t> universal way of writing a successful CV</a:t>
            </a:r>
          </a:p>
          <a:p>
            <a:r>
              <a:rPr lang="en-GB" sz="2800" dirty="0"/>
              <a:t>Writing CVs is </a:t>
            </a:r>
            <a:r>
              <a:rPr lang="en-GB" sz="2800" b="1" dirty="0"/>
              <a:t>industry</a:t>
            </a:r>
            <a:r>
              <a:rPr lang="en-GB" sz="2800" dirty="0"/>
              <a:t> and </a:t>
            </a:r>
            <a:r>
              <a:rPr lang="en-GB" sz="2800" b="1" dirty="0"/>
              <a:t>culture</a:t>
            </a:r>
            <a:r>
              <a:rPr lang="en-GB" sz="2800" dirty="0"/>
              <a:t> specific</a:t>
            </a:r>
          </a:p>
          <a:p>
            <a:r>
              <a:rPr lang="en-GB" sz="2800" dirty="0"/>
              <a:t>Ultimately, </a:t>
            </a:r>
            <a:r>
              <a:rPr lang="en-GB" sz="2800" b="1" dirty="0"/>
              <a:t>you will need to decide </a:t>
            </a:r>
            <a:r>
              <a:rPr lang="en-GB" sz="2800" dirty="0"/>
              <a:t>how you want to sell yourself to the employers/recruiters</a:t>
            </a:r>
          </a:p>
          <a:p>
            <a:r>
              <a:rPr lang="en-GB" sz="2800" dirty="0"/>
              <a:t>This presentation gives you </a:t>
            </a:r>
            <a:r>
              <a:rPr lang="en-GB" sz="2800" b="1" dirty="0"/>
              <a:t>suggestions</a:t>
            </a:r>
            <a:r>
              <a:rPr lang="en-GB" sz="2800" dirty="0"/>
              <a:t> but there are no hard and fast rules </a:t>
            </a:r>
          </a:p>
          <a:p>
            <a:r>
              <a:rPr lang="en-GB" sz="2800" dirty="0"/>
              <a:t>Spend enough time researching before you write your own CV</a:t>
            </a:r>
          </a:p>
          <a:p>
            <a:r>
              <a:rPr lang="en-GB" sz="2800" dirty="0"/>
              <a:t>Bear in mind that in some cases the advice may be more relevant to more experienced employees, not young students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1CFD408-F16E-E0F8-01AD-C78127E4D6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8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7210D3-64F2-F0CC-1A6B-FF0419364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5400" dirty="0"/>
              <a:t>Quiz</a:t>
            </a:r>
          </a:p>
        </p:txBody>
      </p:sp>
      <p:sp>
        <p:nvSpPr>
          <p:cNvPr id="1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CAD9A8-1C10-3365-F342-476E759C3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endParaRPr lang="en-US" sz="220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A8C134-6E80-2A47-F045-2742725B10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26" r="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23486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39328C-9443-657B-F644-780F32DBC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8716" y="955309"/>
            <a:ext cx="7074568" cy="28989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 recruiter giving feedback on a 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54A57-CA08-2602-1392-5E2772A02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4916" y="4533813"/>
            <a:ext cx="6930189" cy="93846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  <a:hlinkClick r:id="rId2"/>
              </a:rPr>
              <a:t>https://www.youtube.com/watch?v=VDFgGi-lrD0</a:t>
            </a:r>
            <a:r>
              <a:rPr lang="en-US" sz="24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86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F60CA7-BE7F-4F84-A191-F91CE6C6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GB" sz="5400" dirty="0"/>
              <a:t>Reasons to reject a CV</a:t>
            </a:r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D440B3F2-F2E1-5DF2-32BB-9F90D3E5E12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2282" r="2387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2319D-BADB-4003-AE88-7DFADA469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000"/>
              <a:t>Lack of skills, knowledge</a:t>
            </a:r>
          </a:p>
          <a:p>
            <a:r>
              <a:rPr lang="en-GB" sz="2000"/>
              <a:t>Lack of experience</a:t>
            </a:r>
          </a:p>
          <a:p>
            <a:r>
              <a:rPr lang="en-GB" sz="2000"/>
              <a:t>Generic, “empty” statements, not substantiated with appropriate evidence</a:t>
            </a:r>
          </a:p>
          <a:p>
            <a:r>
              <a:rPr lang="en-GB" sz="2000"/>
              <a:t>Inappropriate format (spelling mistakes, lack of reference number, wrong company details)</a:t>
            </a:r>
          </a:p>
          <a:p>
            <a:r>
              <a:rPr lang="en-GB" sz="2000"/>
              <a:t>Generic CV, not tailor made to the specific job description</a:t>
            </a:r>
          </a:p>
          <a:p>
            <a:r>
              <a:rPr lang="en-GB" sz="2000"/>
              <a:t>A bad attitude coming from a CV (e.g. applicant coming across as overconfident or underconfident)</a:t>
            </a:r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125312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76A7B-4306-1CCF-BDCB-84A7CAB0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000FB-E877-9403-6DAB-3D79D86E5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https://www.youtube.com/watch?v=VDFgGi-lrD0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15486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C432E-43ED-4022-BF8B-F33484C07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B2E47E85-AFD1-4F2D-BA65-BE1CBF3BFB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8" r="3471" b="3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283C4-DD47-4DAB-8227-F5E687DEDE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4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Never assume recruiters will read more than the front page</a:t>
            </a:r>
          </a:p>
          <a:p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674287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C8EA4-9F05-48B4-B0AD-14CB822A1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Show </a:t>
            </a:r>
            <a:r>
              <a:rPr lang="en-GB" sz="2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you’ve done your homework</a:t>
            </a:r>
            <a:r>
              <a:rPr lang="en-GB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: There is </a:t>
            </a:r>
            <a:r>
              <a:rPr lang="en-GB" sz="24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no such thing as a good general CV</a:t>
            </a:r>
            <a:r>
              <a:rPr lang="en-GB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you should always </a:t>
            </a:r>
            <a:r>
              <a:rPr lang="en-GB" sz="24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angle</a:t>
            </a:r>
            <a:r>
              <a:rPr lang="en-GB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it to a specific job, placement, company, sector</a:t>
            </a:r>
            <a:br>
              <a:rPr lang="en-GB" sz="24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</a:b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AB371-D9B5-49B7-840F-91A2A212E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9562"/>
          </a:xfrm>
        </p:spPr>
        <p:txBody>
          <a:bodyPr>
            <a:normAutofit/>
          </a:bodyPr>
          <a:lstStyle/>
          <a:p>
            <a:r>
              <a:rPr lang="en-GB" dirty="0"/>
              <a:t>Good problem-solving skills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21B768-C9C6-495C-B838-014714142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83" y="2778455"/>
            <a:ext cx="3602269" cy="20866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5D0653-5D93-4A1C-A8C7-0C64D1EDC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952" y="4673091"/>
            <a:ext cx="4131603" cy="20270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5AE5E4-DB5C-4750-989B-2986674AAE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452" y="4460319"/>
            <a:ext cx="4131604" cy="21989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C55923-62A8-4C73-8B9A-1DF0B1EBC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0508" y="1361505"/>
            <a:ext cx="4381492" cy="283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019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DF9042-501B-4A44-8129-2D2CB126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endParaRPr lang="en-GB" sz="54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163B-7C40-44C3-ACE0-429800E24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GB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Look at the </a:t>
            </a:r>
            <a:r>
              <a:rPr lang="en-GB" sz="2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key words </a:t>
            </a:r>
            <a:r>
              <a:rPr lang="en-GB" sz="2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in the job description/person specification and match them to your profile/what you can offer</a:t>
            </a:r>
          </a:p>
          <a:p>
            <a:endParaRPr lang="en-GB" sz="2200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28E4CD5-BF32-4400-8BDD-A8627CD4F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7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40013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45D20-D22E-44BB-ABA4-216D25F6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5C4D9-0C05-44E8-9118-58E1234BE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Give the impression that you </a:t>
            </a:r>
            <a:r>
              <a:rPr lang="en-GB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know the job, 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company/industry/sector (e.g. by using the right terminology)</a:t>
            </a:r>
            <a:r>
              <a:rPr lang="en-GB" sz="2800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. 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You will stand out as a job hunter if you show you’ve done research and targeted your message.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Don’t send your CV all over the place, </a:t>
            </a:r>
            <a:r>
              <a:rPr lang="en-GB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concentrate more on 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jobs you </a:t>
            </a:r>
            <a:r>
              <a:rPr lang="en-GB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really would 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like to get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 list of duties tells you nothing 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whether you did it successfully, whether you were good and what impact it had on an organisation and profitability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Talk about your </a:t>
            </a:r>
            <a:r>
              <a:rPr lang="en-GB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achievements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 and what (and </a:t>
            </a:r>
            <a:r>
              <a:rPr lang="en-GB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how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) you did to </a:t>
            </a:r>
            <a:r>
              <a:rPr lang="en-GB" sz="28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make a difference 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to the organisation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8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332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E43E-C9DF-4B4B-BBE1-C8B770D4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6B62A-222A-49D1-B8E2-D6137C48C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8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Don’t lie or exaggerate on your CV (people do check out, instant dismissal, you can spot it in your interview) </a:t>
            </a:r>
          </a:p>
          <a:p>
            <a:pPr>
              <a:spcAft>
                <a:spcPts val="8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Don’t underrepresent yourself! Don’t be boastful but also not shy.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7280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7728E2-4D0E-42AB-8FCF-85D55DB54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>
            <a:normAutofit/>
          </a:bodyPr>
          <a:lstStyle/>
          <a:p>
            <a:endParaRPr lang="en-GB" sz="4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E3BE6-4870-FFA9-8068-05325046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22" b="23258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BFDC5-1CB4-4DAA-9D27-B2B439F30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4" y="4777739"/>
            <a:ext cx="6897626" cy="13992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200"/>
              <a:t>Thank you for your attention</a:t>
            </a:r>
          </a:p>
          <a:p>
            <a:pPr marL="0" indent="0">
              <a:buNone/>
            </a:pPr>
            <a:endParaRPr lang="en-GB" sz="2200"/>
          </a:p>
          <a:p>
            <a:pPr marL="0" indent="0">
              <a:buNone/>
            </a:pPr>
            <a:endParaRPr lang="en-GB" sz="2200"/>
          </a:p>
        </p:txBody>
      </p:sp>
    </p:spTree>
    <p:extLst>
      <p:ext uri="{BB962C8B-B14F-4D97-AF65-F5344CB8AC3E}">
        <p14:creationId xmlns:p14="http://schemas.microsoft.com/office/powerpoint/2010/main" val="3356114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CDD91B-0B50-539C-C816-4176BC0DA70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dirty="0">
                <a:latin typeface="+mj-lt"/>
                <a:ea typeface="DengXian" panose="02010600030101010101" pitchFamily="2" charset="-122"/>
              </a:rPr>
              <a:t>Job needs to be done and the company needs to find somebody </a:t>
            </a:r>
            <a:r>
              <a:rPr lang="en-GB" sz="6200" b="1" i="1" dirty="0">
                <a:latin typeface="+mj-lt"/>
                <a:ea typeface="DengXian" panose="02010600030101010101" pitchFamily="2" charset="-122"/>
              </a:rPr>
              <a:t>appropriate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dirty="0">
                <a:latin typeface="+mj-lt"/>
                <a:ea typeface="DengXian" panose="02010600030101010101" pitchFamily="2" charset="-122"/>
              </a:rPr>
              <a:t>Will the applicant have the </a:t>
            </a:r>
            <a:r>
              <a:rPr lang="en-GB" sz="6200" b="1" dirty="0">
                <a:latin typeface="+mj-lt"/>
                <a:ea typeface="DengXian" panose="02010600030101010101" pitchFamily="2" charset="-122"/>
              </a:rPr>
              <a:t>knowledge, skills, experience to do the job</a:t>
            </a:r>
            <a:r>
              <a:rPr lang="en-GB" sz="6200" dirty="0">
                <a:latin typeface="+mj-lt"/>
                <a:ea typeface="DengXian" panose="02010600030101010101" pitchFamily="2" charset="-122"/>
              </a:rPr>
              <a:t>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dirty="0">
                <a:latin typeface="+mj-lt"/>
                <a:ea typeface="DengXian" panose="02010600030101010101" pitchFamily="2" charset="-122"/>
              </a:rPr>
              <a:t>Will they have the right </a:t>
            </a:r>
            <a:r>
              <a:rPr lang="en-GB" sz="6200" b="1" dirty="0">
                <a:latin typeface="+mj-lt"/>
                <a:ea typeface="DengXian" panose="02010600030101010101" pitchFamily="2" charset="-122"/>
              </a:rPr>
              <a:t>attitude</a:t>
            </a:r>
            <a:r>
              <a:rPr lang="en-GB" sz="6200" dirty="0">
                <a:latin typeface="+mj-lt"/>
                <a:ea typeface="DengXian" panose="02010600030101010101" pitchFamily="2" charset="-122"/>
              </a:rPr>
              <a:t>? </a:t>
            </a:r>
            <a:r>
              <a:rPr lang="en-GB" sz="6200" i="1" dirty="0">
                <a:latin typeface="+mj-lt"/>
                <a:ea typeface="DengXian" panose="02010600030101010101" pitchFamily="2" charset="-122"/>
              </a:rPr>
              <a:t>Bright, intelligent and lazy????</a:t>
            </a:r>
            <a:endParaRPr lang="en-GB" sz="6200" dirty="0">
              <a:latin typeface="+mj-lt"/>
              <a:ea typeface="DengXian" panose="02010600030101010101" pitchFamily="2" charset="-122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dirty="0">
                <a:latin typeface="+mj-lt"/>
                <a:ea typeface="DengXian" panose="02010600030101010101" pitchFamily="2" charset="-122"/>
              </a:rPr>
              <a:t>Will they </a:t>
            </a:r>
            <a:r>
              <a:rPr lang="en-GB" sz="6200" b="1" dirty="0">
                <a:latin typeface="+mj-lt"/>
                <a:ea typeface="DengXian" panose="02010600030101010101" pitchFamily="2" charset="-122"/>
              </a:rPr>
              <a:t>get on well with </a:t>
            </a:r>
            <a:r>
              <a:rPr lang="en-GB" sz="6200" dirty="0">
                <a:latin typeface="+mj-lt"/>
                <a:ea typeface="DengXian" panose="02010600030101010101" pitchFamily="2" charset="-122"/>
              </a:rPr>
              <a:t>the team?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dirty="0">
                <a:latin typeface="+mj-lt"/>
                <a:ea typeface="DengXian" panose="02010600030101010101" pitchFamily="2" charset="-122"/>
              </a:rPr>
              <a:t>Will they be flexible, want to learn new things and accept feedback?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dirty="0">
                <a:latin typeface="+mj-lt"/>
                <a:ea typeface="DengXian" panose="02010600030101010101" pitchFamily="2" charset="-122"/>
              </a:rPr>
              <a:t>How will they react to change?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dirty="0">
                <a:latin typeface="+mj-lt"/>
                <a:ea typeface="DengXian" panose="02010600030101010101" pitchFamily="2" charset="-122"/>
              </a:rPr>
              <a:t>Will they </a:t>
            </a:r>
            <a:r>
              <a:rPr lang="en-GB" sz="6200" b="1" dirty="0">
                <a:latin typeface="+mj-lt"/>
                <a:ea typeface="DengXian" panose="02010600030101010101" pitchFamily="2" charset="-122"/>
              </a:rPr>
              <a:t>fit in </a:t>
            </a:r>
            <a:r>
              <a:rPr lang="en-GB" sz="6200" dirty="0">
                <a:latin typeface="+mj-lt"/>
                <a:ea typeface="DengXian" panose="02010600030101010101" pitchFamily="2" charset="-122"/>
              </a:rPr>
              <a:t>the company?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dirty="0">
                <a:latin typeface="+mj-lt"/>
                <a:ea typeface="DengXian" panose="02010600030101010101" pitchFamily="2" charset="-122"/>
              </a:rPr>
              <a:t>Are they </a:t>
            </a:r>
            <a:r>
              <a:rPr lang="en-GB" sz="6200" b="1" dirty="0">
                <a:latin typeface="+mj-lt"/>
                <a:ea typeface="DengXian" panose="02010600030101010101" pitchFamily="2" charset="-122"/>
              </a:rPr>
              <a:t>committed</a:t>
            </a:r>
            <a:r>
              <a:rPr lang="en-GB" sz="6200" dirty="0">
                <a:latin typeface="+mj-lt"/>
                <a:ea typeface="DengXian" panose="02010600030101010101" pitchFamily="2" charset="-122"/>
              </a:rPr>
              <a:t> to stay in the job?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dirty="0">
                <a:latin typeface="+mj-lt"/>
                <a:ea typeface="DengXian" panose="02010600030101010101" pitchFamily="2" charset="-122"/>
              </a:rPr>
              <a:t>What </a:t>
            </a:r>
            <a:r>
              <a:rPr lang="en-GB" sz="6200" b="1" dirty="0">
                <a:latin typeface="+mj-lt"/>
                <a:ea typeface="DengXian" panose="02010600030101010101" pitchFamily="2" charset="-122"/>
              </a:rPr>
              <a:t>value</a:t>
            </a:r>
            <a:r>
              <a:rPr lang="en-GB" sz="6200" dirty="0">
                <a:latin typeface="+mj-lt"/>
                <a:ea typeface="DengXian" panose="02010600030101010101" pitchFamily="2" charset="-122"/>
              </a:rPr>
              <a:t> will they bring to the company?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GB" sz="6200" b="1" dirty="0">
                <a:solidFill>
                  <a:srgbClr val="C00000"/>
                </a:solidFill>
                <a:latin typeface="+mj-lt"/>
                <a:ea typeface="DengXian" panose="02010600030101010101" pitchFamily="2" charset="-122"/>
              </a:rPr>
              <a:t>. 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A94FCE-70F0-EA87-26AF-B7258BC1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sz="3200" dirty="0"/>
              <a:t>A new job is advertised = the company has a problem</a:t>
            </a:r>
            <a:br>
              <a:rPr lang="en-GB" sz="3200" dirty="0"/>
            </a:br>
            <a:r>
              <a:rPr lang="en-GB" sz="3200" dirty="0" err="1"/>
              <a:t>Vevox</a:t>
            </a:r>
            <a:r>
              <a:rPr lang="en-GB" sz="3200" dirty="0"/>
              <a:t> app   </a:t>
            </a:r>
            <a:r>
              <a:rPr lang="en-GB" sz="3200" b="0" dirty="0">
                <a:latin typeface="ProximaNova"/>
              </a:rPr>
              <a:t>179-837-441</a:t>
            </a:r>
            <a:endParaRPr lang="en-GB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50B78-EFE7-1C11-91DD-9FB1192DAE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C8039-A1C0-77D3-B1E7-BF1827FA7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592" y="1691849"/>
            <a:ext cx="3233237" cy="2392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25342C-0C7E-7AC1-2361-634765AFE526}"/>
              </a:ext>
            </a:extLst>
          </p:cNvPr>
          <p:cNvSpPr txBox="1"/>
          <p:nvPr/>
        </p:nvSpPr>
        <p:spPr>
          <a:xfrm>
            <a:off x="5816372" y="4444433"/>
            <a:ext cx="6052457" cy="101237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r"/>
            <a:r>
              <a:rPr lang="en-GB" b="1" dirty="0">
                <a:solidFill>
                  <a:srgbClr val="C00000"/>
                </a:solidFill>
                <a:ea typeface="DengXian" panose="02010600030101010101" pitchFamily="2" charset="-122"/>
              </a:rPr>
              <a:t>Recruitment is an expensive process that involves risk. </a:t>
            </a:r>
          </a:p>
          <a:p>
            <a:pPr algn="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006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E47EB-B00B-4441-AA4A-D3CA934BA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 dimensions of a good CV: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88D59-DC36-4935-A662-CCBCB407D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1. CV Layout (Looks professional, neat and tidy)</a:t>
            </a:r>
          </a:p>
          <a:p>
            <a:pPr marL="0" indent="0">
              <a:buNone/>
            </a:pPr>
            <a:r>
              <a:rPr lang="en-GB" dirty="0"/>
              <a:t>2. </a:t>
            </a:r>
            <a:r>
              <a:rPr lang="en-GB"/>
              <a:t>CV Targeting </a:t>
            </a:r>
            <a:r>
              <a:rPr lang="en-GB" dirty="0"/>
              <a:t>(It’s aligned to the job the company is advertising)</a:t>
            </a:r>
          </a:p>
          <a:p>
            <a:pPr marL="0" indent="0">
              <a:buNone/>
            </a:pPr>
            <a:r>
              <a:rPr lang="en-GB" dirty="0"/>
              <a:t>3. CV Content (You are fulfilling the requirements, “tick all the boxes”, you provide evidence and convince me you are a suitable candidate for the job)</a:t>
            </a:r>
          </a:p>
        </p:txBody>
      </p:sp>
    </p:spTree>
    <p:extLst>
      <p:ext uri="{BB962C8B-B14F-4D97-AF65-F5344CB8AC3E}">
        <p14:creationId xmlns:p14="http://schemas.microsoft.com/office/powerpoint/2010/main" val="303539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5B1CC-73A2-4F18-A543-3EE3627A9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It takes less than a minute to read a CV…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EECAE-13C0-4760-8390-BD52C4107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rmAutofit/>
          </a:bodyPr>
          <a:lstStyle/>
          <a:p>
            <a:r>
              <a:rPr lang="en-GB" sz="2400" dirty="0"/>
              <a:t>All the action should be on the front page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0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You should </a:t>
            </a:r>
            <a:r>
              <a:rPr lang="en-GB" sz="20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have your best experience on the front page</a:t>
            </a:r>
            <a:endParaRPr lang="en-GB" sz="20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807051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2153-841D-4182-9E8D-AAE5D8549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lists. How effective are they?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DE8DB-E189-4CFC-BE34-4384EF15AC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DAA43-323D-419C-A4C2-F317403D2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2064" y="1839074"/>
            <a:ext cx="5545512" cy="4350589"/>
          </a:xfrm>
        </p:spPr>
        <p:txBody>
          <a:bodyPr>
            <a:normAutofit fontScale="47500" lnSpcReduction="20000"/>
          </a:bodyPr>
          <a:lstStyle/>
          <a:p>
            <a:r>
              <a:rPr lang="en-GB" sz="4200" dirty="0"/>
              <a:t>Excellent project management skills</a:t>
            </a:r>
          </a:p>
          <a:p>
            <a:r>
              <a:rPr lang="en-GB" sz="4200" dirty="0"/>
              <a:t>Flexibility and adaptability</a:t>
            </a:r>
          </a:p>
          <a:p>
            <a:r>
              <a:rPr lang="en-GB" sz="4200" dirty="0"/>
              <a:t>Word processing, data entry and spreadsheets </a:t>
            </a:r>
          </a:p>
          <a:p>
            <a:r>
              <a:rPr lang="en-GB" sz="4200" dirty="0"/>
              <a:t>Web design</a:t>
            </a:r>
          </a:p>
          <a:p>
            <a:r>
              <a:rPr lang="en-GB" sz="4200" dirty="0"/>
              <a:t>Leadership </a:t>
            </a:r>
          </a:p>
          <a:p>
            <a:r>
              <a:rPr lang="en-GB" sz="4200" dirty="0"/>
              <a:t>Computer Software knowledge </a:t>
            </a:r>
          </a:p>
          <a:p>
            <a:r>
              <a:rPr lang="en-GB" sz="4200" dirty="0"/>
              <a:t>Confident using SQL</a:t>
            </a:r>
          </a:p>
          <a:p>
            <a:r>
              <a:rPr lang="en-GB" sz="4200" dirty="0"/>
              <a:t>Internet Security knowledge</a:t>
            </a:r>
          </a:p>
          <a:p>
            <a:r>
              <a:rPr lang="en-GB" sz="4200" dirty="0"/>
              <a:t>Teamwork and leadership </a:t>
            </a:r>
          </a:p>
          <a:p>
            <a:r>
              <a:rPr lang="en-GB" sz="4200" dirty="0"/>
              <a:t>Exceptional time management and organisation</a:t>
            </a:r>
          </a:p>
          <a:p>
            <a:r>
              <a:rPr lang="en-GB" sz="4200" dirty="0"/>
              <a:t>C++ and Python.</a:t>
            </a:r>
          </a:p>
          <a:p>
            <a:r>
              <a:rPr lang="en-GB" sz="4200" dirty="0"/>
              <a:t>Numeracy 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179B1A-871C-45DD-99DF-772ADE198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51AC94-1E71-44B4-ACCB-8EF8F676ECF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5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Mere skills lists don’t have such a big impact, your CV needs to be embedded in the skills required by the company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51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Digital, technical, laboratory skills are OK as a list </a:t>
            </a:r>
            <a:r>
              <a:rPr lang="en-GB" sz="5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but </a:t>
            </a:r>
            <a:r>
              <a:rPr lang="en-GB" sz="5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team working, negotiation, leadership, time management</a:t>
            </a:r>
            <a:r>
              <a:rPr lang="en-GB" sz="51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, etc. as a list has very little impact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933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5DBE1D0-A1E4-4295-97D6-3E915E96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Make sure you: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204F3EC-CB05-4544-9806-90573B1D8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meet the </a:t>
            </a:r>
            <a:r>
              <a:rPr lang="en-GB" b="1" dirty="0"/>
              <a:t>job requirements </a:t>
            </a:r>
          </a:p>
          <a:p>
            <a:r>
              <a:rPr lang="en-GB" dirty="0"/>
              <a:t>Prove you </a:t>
            </a:r>
            <a:r>
              <a:rPr lang="en-GB" b="1" dirty="0">
                <a:solidFill>
                  <a:schemeClr val="accent3">
                    <a:lumMod val="50000"/>
                  </a:schemeClr>
                </a:solidFill>
              </a:rPr>
              <a:t>know the job</a:t>
            </a:r>
            <a:r>
              <a:rPr lang="en-GB" dirty="0"/>
              <a:t>, company, industry, sector</a:t>
            </a:r>
          </a:p>
          <a:p>
            <a:r>
              <a:rPr lang="en-GB" dirty="0"/>
              <a:t>You know </a:t>
            </a:r>
            <a:r>
              <a:rPr lang="en-GB" b="1" dirty="0">
                <a:solidFill>
                  <a:srgbClr val="FFC000"/>
                </a:solidFill>
              </a:rPr>
              <a:t>what they need</a:t>
            </a:r>
            <a:r>
              <a:rPr lang="en-GB" dirty="0"/>
              <a:t> and you </a:t>
            </a:r>
            <a:r>
              <a:rPr lang="en-GB" b="1" dirty="0">
                <a:solidFill>
                  <a:srgbClr val="FFC000"/>
                </a:solidFill>
              </a:rPr>
              <a:t>are the answer to their problem</a:t>
            </a:r>
            <a:r>
              <a:rPr lang="en-GB" dirty="0"/>
              <a:t> (by having the right skills to do the job)</a:t>
            </a:r>
          </a:p>
          <a:p>
            <a:r>
              <a:rPr lang="en-GB" dirty="0"/>
              <a:t>You </a:t>
            </a:r>
            <a:r>
              <a:rPr lang="en-GB" b="1" dirty="0">
                <a:solidFill>
                  <a:srgbClr val="C00000"/>
                </a:solidFill>
              </a:rPr>
              <a:t>evidence</a:t>
            </a:r>
            <a:r>
              <a:rPr lang="en-GB" dirty="0"/>
              <a:t> your skills, experience </a:t>
            </a:r>
          </a:p>
          <a:p>
            <a:r>
              <a:rPr lang="en-GB" dirty="0"/>
              <a:t>You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demonstrate</a:t>
            </a:r>
            <a:r>
              <a:rPr lang="en-GB" dirty="0"/>
              <a:t> you have </a:t>
            </a:r>
            <a:r>
              <a:rPr lang="en-GB" b="1" dirty="0">
                <a:solidFill>
                  <a:schemeClr val="accent6">
                    <a:lumMod val="75000"/>
                  </a:schemeClr>
                </a:solidFill>
              </a:rPr>
              <a:t>a career path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6568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75E15-6502-44A4-A2C4-88E01EFB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1D98B1-8384-4E7B-A402-E0FE350A2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9619" y="842971"/>
            <a:ext cx="11301198" cy="48489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20B481-54A0-48F7-85F4-E7330B02140D}"/>
              </a:ext>
            </a:extLst>
          </p:cNvPr>
          <p:cNvSpPr txBox="1"/>
          <p:nvPr/>
        </p:nvSpPr>
        <p:spPr>
          <a:xfrm>
            <a:off x="838200" y="5691883"/>
            <a:ext cx="103400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Relevance</a:t>
            </a:r>
            <a:r>
              <a:rPr lang="en-GB" sz="3200" dirty="0"/>
              <a:t> is the key, not chronological order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90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C00F7-A554-488D-84FB-A47D9247D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Things to consider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7C602-A963-4B9C-9DAB-3ED2C52ED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Where are my </a:t>
            </a:r>
            <a:r>
              <a:rPr lang="en-GB" sz="3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strengths</a:t>
            </a:r>
            <a:r>
              <a:rPr lang="en-GB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? What do I want to </a:t>
            </a:r>
            <a:r>
              <a:rPr lang="en-GB" sz="3200" b="1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highlight</a:t>
            </a:r>
            <a:r>
              <a:rPr lang="en-GB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? </a:t>
            </a:r>
          </a:p>
          <a:p>
            <a:r>
              <a:rPr lang="en-GB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Do you want to highlight that you have the relevant qualifications in which case qualifications come first, or work experience, in which case it comes first. </a:t>
            </a:r>
          </a:p>
          <a:p>
            <a:r>
              <a:rPr lang="en-GB" sz="32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You give those most space and prominence. </a:t>
            </a:r>
          </a:p>
          <a:p>
            <a:r>
              <a:rPr lang="en-GB" sz="32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Your aim is to make a good impression. </a:t>
            </a:r>
          </a:p>
          <a:p>
            <a:r>
              <a:rPr lang="en-GB" sz="3200" b="1" dirty="0">
                <a:solidFill>
                  <a:srgbClr val="C00000"/>
                </a:solidFill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Don’t draw their attention to unfavourable things (e.g. low grades)</a:t>
            </a:r>
            <a:endParaRPr lang="en-GB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8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152DFD-D8B2-4159-A21E-712190E2B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CV Layout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2F1A7-CA93-4E08-A7B0-DF2A60F3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 fontScale="92500" lnSpcReduction="10000"/>
          </a:bodyPr>
          <a:lstStyle/>
          <a:p>
            <a:r>
              <a:rPr lang="en-GB" sz="2600" dirty="0"/>
              <a:t>Has to look professional and has to have no spelling or formatting mistakes</a:t>
            </a:r>
          </a:p>
          <a:p>
            <a:r>
              <a:rPr lang="en-GB" sz="2600" dirty="0"/>
              <a:t>Should be no more than 2 pages long, but don’t assume they will read the second page.</a:t>
            </a:r>
          </a:p>
          <a:p>
            <a:r>
              <a:rPr lang="en-GB" sz="2600" dirty="0"/>
              <a:t>Boxes, tables, graphic might be distracting (especially if a machine does the first step of recruitment)</a:t>
            </a:r>
          </a:p>
          <a:p>
            <a:r>
              <a:rPr lang="en-GB" sz="2600" dirty="0"/>
              <a:t>Ask yourself the question: Is it easy to find the most important sections, am I properly emphasising the right things?</a:t>
            </a:r>
          </a:p>
          <a:p>
            <a:r>
              <a:rPr lang="en-GB" sz="2600" dirty="0"/>
              <a:t>Use the right key words for the recruiters (or the machine) to find</a:t>
            </a:r>
          </a:p>
          <a:p>
            <a:r>
              <a:rPr lang="en-GB" sz="2600" dirty="0"/>
              <a:t>Bullet points are more recommended that full sentences</a:t>
            </a:r>
          </a:p>
          <a:p>
            <a:r>
              <a:rPr lang="en-GB" sz="2600" b="1" dirty="0">
                <a:solidFill>
                  <a:srgbClr val="C00000"/>
                </a:solidFill>
              </a:rPr>
              <a:t>Recruiters scan a CV, they don’t read it. </a:t>
            </a:r>
          </a:p>
          <a:p>
            <a:endParaRPr lang="en-GB" sz="2600" dirty="0"/>
          </a:p>
          <a:p>
            <a:endParaRPr lang="en-GB" sz="2600" dirty="0"/>
          </a:p>
        </p:txBody>
      </p:sp>
    </p:spTree>
    <p:extLst>
      <p:ext uri="{BB962C8B-B14F-4D97-AF65-F5344CB8AC3E}">
        <p14:creationId xmlns:p14="http://schemas.microsoft.com/office/powerpoint/2010/main" val="248755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9B08B-C2CD-4235-AAD0-655A060C9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Career summary/profile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A93F23-9913-460F-BF45-8811E0124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8912" y="2163998"/>
            <a:ext cx="9313613" cy="468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458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1AB1FF-D452-4101-8355-256AFC8B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Career Summary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1A736A-E39C-45B3-9F5B-134E35501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Summary 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B3F0F-89FC-4BE2-BDBD-65B6C20271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An enthusiastic IT student interested in graphics looking for a placement opportunity. A great team player with leadership skills.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3C7C24-3255-4B6A-9DD9-50D200524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Summary 2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FC415E8-73C3-489F-A358-FF3D037989E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GB" dirty="0"/>
              <a:t>Bilingual BSc Computer Science Student with 2 years of web design experience. </a:t>
            </a:r>
          </a:p>
        </p:txBody>
      </p:sp>
    </p:spTree>
    <p:extLst>
      <p:ext uri="{BB962C8B-B14F-4D97-AF65-F5344CB8AC3E}">
        <p14:creationId xmlns:p14="http://schemas.microsoft.com/office/powerpoint/2010/main" val="3325659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4369-A74E-4BBF-B685-5DD3579A0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Career summary/profile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6881C-C617-416B-B4E7-3F6647D75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447" y="1690687"/>
            <a:ext cx="10515600" cy="4802187"/>
          </a:xfrm>
        </p:spPr>
        <p:txBody>
          <a:bodyPr>
            <a:noAutofit/>
          </a:bodyPr>
          <a:lstStyle/>
          <a:p>
            <a:r>
              <a:rPr lang="en-GB" sz="2400" dirty="0"/>
              <a:t>Usually it’s </a:t>
            </a:r>
            <a:r>
              <a:rPr lang="en-GB" sz="2400" b="1" dirty="0"/>
              <a:t>not compulsory </a:t>
            </a:r>
            <a:r>
              <a:rPr lang="en-GB" sz="2400" dirty="0"/>
              <a:t>and it’s very </a:t>
            </a:r>
            <a:r>
              <a:rPr lang="en-GB" sz="2400" b="1" dirty="0"/>
              <a:t>subjective</a:t>
            </a:r>
            <a:r>
              <a:rPr lang="en-GB" sz="2400" dirty="0"/>
              <a:t> so it’s hard to know what recruiters will find appealing. But there are some suggestions from the recruiters: </a:t>
            </a:r>
          </a:p>
          <a:p>
            <a:r>
              <a:rPr lang="en-GB" sz="2400" dirty="0"/>
              <a:t>It mustn’t be a waffly, vague, wordy description.</a:t>
            </a:r>
          </a:p>
          <a:p>
            <a:r>
              <a:rPr lang="en-GB" sz="2400" dirty="0"/>
              <a:t>Don’t make it too general (that can be a weakness).</a:t>
            </a:r>
          </a:p>
          <a:p>
            <a:r>
              <a:rPr lang="en-GB" sz="2400" dirty="0"/>
              <a:t>Think about what is </a:t>
            </a:r>
            <a:r>
              <a:rPr lang="en-GB" sz="2400" b="1" dirty="0"/>
              <a:t>distinctive</a:t>
            </a:r>
            <a:r>
              <a:rPr lang="en-GB" sz="2400" dirty="0"/>
              <a:t> about you e.g. a </a:t>
            </a:r>
            <a:r>
              <a:rPr lang="en-GB" sz="2400" b="1" dirty="0"/>
              <a:t>great team player- </a:t>
            </a:r>
            <a:r>
              <a:rPr lang="en-GB" sz="2400" dirty="0"/>
              <a:t>anybody can claim that and it doesn’t differentiate you from other candidates.</a:t>
            </a:r>
          </a:p>
          <a:p>
            <a:r>
              <a:rPr lang="en-GB" sz="2400" dirty="0"/>
              <a:t>Highlight your </a:t>
            </a:r>
            <a:r>
              <a:rPr lang="en-GB" sz="2400" b="1" dirty="0"/>
              <a:t>technical</a:t>
            </a:r>
            <a:r>
              <a:rPr lang="en-GB" sz="2400" dirty="0"/>
              <a:t> skills. </a:t>
            </a:r>
          </a:p>
          <a:p>
            <a:r>
              <a:rPr lang="en-GB" sz="2400" dirty="0"/>
              <a:t>Give concrete things: you study this, worked in that region, have specialised expertise in this technical area of work, </a:t>
            </a:r>
          </a:p>
          <a:p>
            <a:r>
              <a:rPr lang="en-GB" sz="2400" dirty="0"/>
              <a:t>NO MORE THAN 3 LINES</a:t>
            </a:r>
          </a:p>
          <a:p>
            <a:r>
              <a:rPr lang="en-GB" sz="2400" dirty="0"/>
              <a:t>Is every word working for you? </a:t>
            </a:r>
            <a:r>
              <a:rPr lang="en-GB" sz="2400" b="1" dirty="0">
                <a:solidFill>
                  <a:srgbClr val="C00000"/>
                </a:solidFill>
              </a:rPr>
              <a:t>Give facts, not claims,</a:t>
            </a:r>
          </a:p>
        </p:txBody>
      </p:sp>
    </p:spTree>
    <p:extLst>
      <p:ext uri="{BB962C8B-B14F-4D97-AF65-F5344CB8AC3E}">
        <p14:creationId xmlns:p14="http://schemas.microsoft.com/office/powerpoint/2010/main" val="3595362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AB386B-9842-7B4E-DE5A-A25414E426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2603772"/>
            <a:ext cx="3529013" cy="2479131"/>
          </a:xfrm>
          <a:prstGeom prst="rect">
            <a:avLst/>
          </a:prstGeom>
          <a:noFill/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E8424D-F0D2-BCFD-422F-30455EF3177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212546" y="2040186"/>
            <a:ext cx="7416800" cy="37084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GB" sz="2000" dirty="0"/>
              <a:t>Recruitment is an expensive process for the company,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GB" sz="2000" dirty="0"/>
              <a:t>Recruiters are </a:t>
            </a:r>
            <a:r>
              <a:rPr lang="en-GB" sz="2000" b="1" dirty="0"/>
              <a:t>shamed</a:t>
            </a:r>
            <a:r>
              <a:rPr lang="en-GB" sz="2000" dirty="0"/>
              <a:t> on Twitter if they get it wrong,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GB" sz="2000" b="1" dirty="0"/>
              <a:t>Recruiters need to tick boxes </a:t>
            </a:r>
            <a:r>
              <a:rPr lang="en-GB" sz="2000" dirty="0"/>
              <a:t>(there is lots of red tape involved)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GB" sz="2000" dirty="0"/>
              <a:t>Nobody wants to </a:t>
            </a:r>
            <a:r>
              <a:rPr lang="en-GB" sz="2000" b="1" dirty="0"/>
              <a:t>hire a problem, </a:t>
            </a:r>
            <a:r>
              <a:rPr lang="en-GB" sz="2000" dirty="0"/>
              <a:t>it’s about showing your </a:t>
            </a:r>
            <a:r>
              <a:rPr lang="en-GB" sz="2000" b="1" dirty="0"/>
              <a:t>relevance and reducing the risks</a:t>
            </a:r>
            <a:r>
              <a:rPr lang="en-GB" sz="2000" dirty="0"/>
              <a:t>,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GB" sz="2000" dirty="0"/>
              <a:t>Recruiters want to </a:t>
            </a:r>
            <a:r>
              <a:rPr lang="en-GB" sz="2000" b="1" dirty="0"/>
              <a:t>prove</a:t>
            </a:r>
            <a:r>
              <a:rPr lang="en-GB" sz="2000" dirty="0"/>
              <a:t> that they are </a:t>
            </a:r>
            <a:r>
              <a:rPr lang="en-GB" sz="2000" b="1" dirty="0"/>
              <a:t>good</a:t>
            </a:r>
            <a:r>
              <a:rPr lang="en-GB" sz="2000" dirty="0"/>
              <a:t> at their job “I spotted this person, I hired them, you can trust my judgement”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GB" sz="2000" dirty="0"/>
              <a:t>However, not everything is always perfect….</a:t>
            </a:r>
          </a:p>
          <a:p>
            <a:pPr>
              <a:lnSpc>
                <a:spcPct val="90000"/>
              </a:lnSpc>
            </a:pPr>
            <a:endParaRPr lang="en-GB" sz="1600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B825DE-8444-74A6-75F2-B7E00C492C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F4E5BEE6-6F67-A1F3-34C4-51E5752C8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2" y="800100"/>
            <a:ext cx="11306175" cy="10019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1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07703-53B2-44C4-BE43-250E81AFA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advice how to write a good profile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1B0892-8C2A-426B-85BD-27CAC0AAC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Keep is succinct, specific and relevant to the job</a:t>
            </a:r>
          </a:p>
          <a:p>
            <a:r>
              <a:rPr lang="en-GB" dirty="0"/>
              <a:t>Highlight your skills and experience</a:t>
            </a:r>
          </a:p>
          <a:p>
            <a:r>
              <a:rPr lang="en-GB" dirty="0"/>
              <a:t>Avoid overgeneralisations like a great team player</a:t>
            </a:r>
          </a:p>
          <a:p>
            <a:r>
              <a:rPr lang="en-GB" dirty="0"/>
              <a:t>Use it to grab the recruiter’s attention e.g. </a:t>
            </a:r>
          </a:p>
          <a:p>
            <a:r>
              <a:rPr lang="en-GB" i="1" dirty="0"/>
              <a:t>A computer science student with 10-month experience in cyber security in the UK and China and an avid designer with a track record of creating 10 internet websites. 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4026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F9655-1CDF-486D-BAD0-132480946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FB2F-CD9E-4DD7-A7A6-E2BB8C0CE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Relevance</a:t>
            </a:r>
            <a:r>
              <a:rPr lang="en-GB" dirty="0"/>
              <a:t> is more important than chronological order</a:t>
            </a:r>
          </a:p>
          <a:p>
            <a:r>
              <a:rPr lang="en-GB" dirty="0"/>
              <a:t>Nobody requires students to have a full-time job but engagement in relevant activities is expected (volunteering, work shadowing, short term projects, university student projects, conferences, placements, etc.).</a:t>
            </a:r>
          </a:p>
          <a:p>
            <a:r>
              <a:rPr lang="en-GB" dirty="0"/>
              <a:t>Avoid gaps if possible. If you have a gap then try to fill it in somehow (e.g. by engaging in your community, volunteering, doing a course, etc.)</a:t>
            </a:r>
          </a:p>
          <a:p>
            <a:r>
              <a:rPr lang="en-GB" dirty="0"/>
              <a:t>Label it e.g. Cyber Security Experience/Marketing/Sales Experience/Other work experience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903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1040-CFE9-4C75-85B4-7BD2D0CFE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EA9F9-D911-45DD-91A7-56EF89D1E1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Include other activities such as volunteering, projects, placements, student union activities, etc.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more evidence you can give in the specific job area, the more reassured </a:t>
            </a:r>
            <a:r>
              <a:rPr lang="en-GB" dirty="0"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the recruiter will be that </a:t>
            </a:r>
            <a:r>
              <a:rPr lang="en-GB" sz="2800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you can do the job and that you are committed to the industry. 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86903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4BAA08-0282-4E75-B51F-3DC903BC5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Provide enough details and evidence, not just statements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4980D5-855D-4C7B-B19C-0667A6494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>
                <a:effectLst/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Don’t list just your duties. Write what’s relevant to the job, what impact you did. Can you quantify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FCC5F-BE0A-40CE-89B1-3770664BF5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Lynx-Web designer</a:t>
            </a:r>
          </a:p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Duties: Designing internet websites</a:t>
            </a:r>
          </a:p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Presenting design ideas to clients</a:t>
            </a:r>
          </a:p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Producing sample page layouts, known as ‘wireframing’</a:t>
            </a:r>
          </a:p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Receiving feedback from clients about draft sites and make any necessary adjustments</a:t>
            </a:r>
          </a:p>
          <a:p>
            <a:r>
              <a:rPr lang="en-GB" sz="2000" dirty="0">
                <a:latin typeface="Calibri" panose="020F0502020204030204" pitchFamily="34" charset="0"/>
                <a:ea typeface="DengXian" panose="02010600030101010101" pitchFamily="2" charset="-122"/>
                <a:cs typeface="Calibri" panose="020F0502020204030204" pitchFamily="34" charset="0"/>
              </a:rPr>
              <a:t>Designing the physical imagery, graphics and animations of new websites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6826C2-9B34-4F94-9E1E-60A740D3F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92500" lnSpcReduction="20000"/>
          </a:bodyPr>
          <a:lstStyle/>
          <a:p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D00077-088B-4BDB-A56F-12122915D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97575" y="1681163"/>
            <a:ext cx="5183188" cy="481171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Lynx-Web designer</a:t>
            </a:r>
          </a:p>
          <a:p>
            <a:r>
              <a:rPr lang="en-GB" dirty="0"/>
              <a:t>Designed 12 websites over the last 3 months, using the ABC technology (write details of the technology) and received over 90% satisfaction from the customers. Leading a team of 10 people, successfully negotiating 7 contracts worth approximately £25 000 and generating £10 000 of profit for the company in 2021. </a:t>
            </a:r>
          </a:p>
        </p:txBody>
      </p:sp>
    </p:spTree>
    <p:extLst>
      <p:ext uri="{BB962C8B-B14F-4D97-AF65-F5344CB8AC3E}">
        <p14:creationId xmlns:p14="http://schemas.microsoft.com/office/powerpoint/2010/main" val="1297198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31DC29-E0A4-440D-A00D-253B68FC2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Unrelated work experience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603CFB-E3D1-461E-B634-7AC323212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Cafes/pubs/shops/care/warehouse, etc. </a:t>
            </a:r>
          </a:p>
          <a:p>
            <a:endParaRPr lang="en-GB" dirty="0"/>
          </a:p>
          <a:p>
            <a:r>
              <a:rPr lang="en-GB" dirty="0"/>
              <a:t>Focus on transferable skills you gained in these roles</a:t>
            </a:r>
          </a:p>
          <a:p>
            <a:r>
              <a:rPr lang="en-GB" dirty="0"/>
              <a:t>Provide evidence and tangible results of your work if possible</a:t>
            </a:r>
          </a:p>
          <a:p>
            <a:r>
              <a:rPr lang="en-GB" dirty="0"/>
              <a:t>In your CV highlight short term projects, work shadowing, volunteering which are related to the job you are applying for. </a:t>
            </a:r>
          </a:p>
        </p:txBody>
      </p:sp>
    </p:spTree>
    <p:extLst>
      <p:ext uri="{BB962C8B-B14F-4D97-AF65-F5344CB8AC3E}">
        <p14:creationId xmlns:p14="http://schemas.microsoft.com/office/powerpoint/2010/main" val="293836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472F-AE5F-4BDD-868C-57FAD5A67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Education-emphasise the course content and relevance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396A0-A900-4DDB-954B-8975BCC0A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CV1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65820F-02C8-4B93-9252-3E424CBB65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BSc to date, NTU, School of Computer Sciences,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12037E-7EB5-4B30-9CC9-2B7046055D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CV2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515EC3-3AAA-4547-B620-D06F3C8EA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 fontScale="62500" lnSpcReduction="20000"/>
          </a:bodyPr>
          <a:lstStyle/>
          <a:p>
            <a:r>
              <a:rPr lang="en-GB" dirty="0"/>
              <a:t>BSc to date, NTU, School of Computer Sciences, </a:t>
            </a:r>
          </a:p>
          <a:p>
            <a:r>
              <a:rPr lang="en-GB" dirty="0"/>
              <a:t>Python programming</a:t>
            </a:r>
          </a:p>
          <a:p>
            <a:r>
              <a:rPr lang="en-GB" dirty="0"/>
              <a:t>Cyber security level 1</a:t>
            </a:r>
          </a:p>
          <a:p>
            <a:r>
              <a:rPr lang="en-GB" dirty="0"/>
              <a:t>Advanced data analysis using excel (or name the software used)</a:t>
            </a:r>
          </a:p>
          <a:p>
            <a:r>
              <a:rPr lang="en-GB" dirty="0"/>
              <a:t>Project: Writing an assistive technologies report based on literature research.</a:t>
            </a:r>
          </a:p>
          <a:p>
            <a:r>
              <a:rPr lang="en-GB" b="1" dirty="0"/>
              <a:t>Skills developed</a:t>
            </a:r>
          </a:p>
          <a:p>
            <a:r>
              <a:rPr lang="en-GB" dirty="0"/>
              <a:t>C++, Advanced Excel, HTML5, </a:t>
            </a:r>
          </a:p>
          <a:p>
            <a:r>
              <a:rPr lang="en-GB" dirty="0"/>
              <a:t>Time management skills: Submitting on time all the coursework while being a students union member and working part-time. </a:t>
            </a:r>
          </a:p>
        </p:txBody>
      </p:sp>
    </p:spTree>
    <p:extLst>
      <p:ext uri="{BB962C8B-B14F-4D97-AF65-F5344CB8AC3E}">
        <p14:creationId xmlns:p14="http://schemas.microsoft.com/office/powerpoint/2010/main" val="354535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C200A-6CD5-437E-BF0B-A4CE0DFCF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Education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014E26D-5AD1-4779-A684-9A9FB825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Start with the most recent qualification/degree</a:t>
            </a:r>
          </a:p>
          <a:p>
            <a:r>
              <a:rPr lang="en-GB" dirty="0"/>
              <a:t>Include key elements of your education (not just your compulsory courses)</a:t>
            </a:r>
          </a:p>
          <a:p>
            <a:r>
              <a:rPr lang="en-GB" dirty="0"/>
              <a:t>Make direct links to any course that is relevant to the job you are applying</a:t>
            </a:r>
          </a:p>
          <a:p>
            <a:r>
              <a:rPr lang="en-GB" dirty="0"/>
              <a:t>Mention professional qualification exam passes</a:t>
            </a:r>
          </a:p>
          <a:p>
            <a:r>
              <a:rPr lang="en-GB" dirty="0"/>
              <a:t>Don’t go earlier than you’re A levels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24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1132F2-7115-4223-88D2-78A32E92FB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n-GB" sz="4800">
                <a:solidFill>
                  <a:schemeClr val="bg1"/>
                </a:solidFill>
              </a:rPr>
              <a:t>In summary</a:t>
            </a:r>
          </a:p>
        </p:txBody>
      </p:sp>
      <p:pic>
        <p:nvPicPr>
          <p:cNvPr id="7" name="Graphic 6" descr="Briefcase">
            <a:extLst>
              <a:ext uri="{FF2B5EF4-FFF2-40B4-BE49-F238E27FC236}">
                <a16:creationId xmlns:a16="http://schemas.microsoft.com/office/drawing/2014/main" id="{594E1563-3B1E-4277-BF14-CECF93CD09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C44E2-9894-4F8C-AC42-7A8540264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r>
              <a:rPr lang="en-GB" dirty="0"/>
              <a:t>Think like a recruiter would</a:t>
            </a:r>
          </a:p>
          <a:p>
            <a:r>
              <a:rPr lang="en-GB" dirty="0"/>
              <a:t>Constantly upgrade your skills, experience</a:t>
            </a:r>
          </a:p>
          <a:p>
            <a:r>
              <a:rPr lang="en-GB" dirty="0"/>
              <a:t>Never send generic CVs to companies</a:t>
            </a:r>
          </a:p>
          <a:p>
            <a:r>
              <a:rPr lang="en-GB" dirty="0"/>
              <a:t>Do research in your field/industry</a:t>
            </a:r>
          </a:p>
          <a:p>
            <a:r>
              <a:rPr lang="en-GB" dirty="0"/>
              <a:t>Call HR of a company if you have questions</a:t>
            </a:r>
          </a:p>
          <a:p>
            <a:r>
              <a:rPr lang="en-GB" dirty="0"/>
              <a:t>Make your CV easy to navigate</a:t>
            </a:r>
          </a:p>
          <a:p>
            <a:r>
              <a:rPr lang="en-GB" dirty="0"/>
              <a:t>Use industry specific language/terminology</a:t>
            </a:r>
          </a:p>
          <a:p>
            <a:r>
              <a:rPr lang="en-GB" dirty="0"/>
              <a:t>Highlight the relevant key words</a:t>
            </a:r>
          </a:p>
          <a:p>
            <a:r>
              <a:rPr lang="en-GB" dirty="0"/>
              <a:t>Provide evidence, not just empty statements</a:t>
            </a:r>
          </a:p>
          <a:p>
            <a:r>
              <a:rPr lang="en-GB" dirty="0"/>
              <a:t>Gain feedback from various professionals </a:t>
            </a:r>
          </a:p>
        </p:txBody>
      </p:sp>
    </p:spTree>
    <p:extLst>
      <p:ext uri="{BB962C8B-B14F-4D97-AF65-F5344CB8AC3E}">
        <p14:creationId xmlns:p14="http://schemas.microsoft.com/office/powerpoint/2010/main" val="3693271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A745E4A5-7851-01D6-8EC1-08266B030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299" y="490060"/>
            <a:ext cx="11306176" cy="1001982"/>
          </a:xfrm>
        </p:spPr>
        <p:txBody>
          <a:bodyPr/>
          <a:lstStyle/>
          <a:p>
            <a:r>
              <a:rPr lang="en-US" dirty="0"/>
              <a:t>CIPD Research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841FC7E-AABD-2403-6620-A014020AF7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229" y="1665514"/>
            <a:ext cx="7021285" cy="427808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GB" sz="1800" kern="100" dirty="0"/>
              <a:t>CIPD (The Chartered Institute of Personnel and Development) research suggests that </a:t>
            </a:r>
            <a:r>
              <a:rPr lang="en-GB" sz="1800" b="1" kern="100" dirty="0"/>
              <a:t>post Covid work is becoming less central to our lives. Going above and beyond is no longer seen as a duty in exchange for a salary. </a:t>
            </a:r>
          </a:p>
          <a:p>
            <a:pPr>
              <a:lnSpc>
                <a:spcPct val="90000"/>
              </a:lnSpc>
            </a:pPr>
            <a:r>
              <a:rPr lang="en-GB" sz="1800" kern="100" dirty="0"/>
              <a:t>In 2024 with </a:t>
            </a:r>
            <a:r>
              <a:rPr lang="en-GB" sz="1800" b="1" kern="100" dirty="0"/>
              <a:t>half</a:t>
            </a:r>
            <a:r>
              <a:rPr lang="en-GB" sz="1800" kern="100" dirty="0"/>
              <a:t> of the sample population feeling the </a:t>
            </a:r>
            <a:r>
              <a:rPr lang="en-GB" sz="1800" b="1" kern="100" dirty="0"/>
              <a:t>work is simply for the money</a:t>
            </a:r>
            <a:r>
              <a:rPr lang="en-GB" sz="1800" kern="100" dirty="0"/>
              <a:t>. 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People are </a:t>
            </a:r>
            <a:r>
              <a:rPr lang="en-GB" sz="1800" b="1" dirty="0"/>
              <a:t>identifying less with their organisation </a:t>
            </a:r>
            <a:r>
              <a:rPr lang="en-GB" sz="1800" dirty="0"/>
              <a:t>and see work as less central. It is possible that their levels of engagement, commitment, motivation all those things could also sli</a:t>
            </a:r>
            <a:r>
              <a:rPr lang="en-GB" sz="1800" kern="100" dirty="0"/>
              <a:t>p.</a:t>
            </a:r>
          </a:p>
          <a:p>
            <a:pPr>
              <a:lnSpc>
                <a:spcPct val="90000"/>
              </a:lnSpc>
            </a:pPr>
            <a:r>
              <a:rPr lang="en-GB" sz="1800" b="1" kern="100" dirty="0"/>
              <a:t>Employers know that</a:t>
            </a:r>
          </a:p>
          <a:p>
            <a:pPr>
              <a:lnSpc>
                <a:spcPct val="90000"/>
              </a:lnSpc>
            </a:pPr>
            <a:r>
              <a:rPr lang="en-GB" sz="1800" dirty="0"/>
              <a:t>more </a:t>
            </a:r>
            <a:r>
              <a:rPr lang="en-GB" sz="1800" b="1" dirty="0"/>
              <a:t>engaged and more motivated </a:t>
            </a:r>
            <a:r>
              <a:rPr lang="en-GB" sz="1800" dirty="0"/>
              <a:t>staff are </a:t>
            </a:r>
            <a:r>
              <a:rPr lang="en-GB" sz="1800" b="1" dirty="0"/>
              <a:t>more likely to perform better</a:t>
            </a:r>
            <a:r>
              <a:rPr lang="en-GB" sz="1800" dirty="0"/>
              <a:t>, </a:t>
            </a:r>
            <a:r>
              <a:rPr lang="en-GB" sz="1800" b="1" dirty="0"/>
              <a:t>be more satisfied and less likely to want to leave their jobs</a:t>
            </a:r>
            <a:endParaRPr lang="en-GB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9594C9-B163-86B6-F10E-0BA07E51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35" r="2" b="2"/>
          <a:stretch>
            <a:fillRect/>
          </a:stretch>
        </p:blipFill>
        <p:spPr>
          <a:xfrm>
            <a:off x="7478486" y="1989138"/>
            <a:ext cx="4270602" cy="2893308"/>
          </a:xfrm>
          <a:prstGeom prst="rect">
            <a:avLst/>
          </a:prstGeom>
          <a:noFill/>
        </p:spPr>
      </p:pic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3723F06-C6D8-B1EB-BDEB-CFA70E214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75387" y="6057900"/>
            <a:ext cx="5473699" cy="368888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0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29C1C4-64F2-4C65-25A3-90869E0BA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GB" sz="3800" kern="0">
                <a:effectLst/>
                <a:latin typeface="+mn-lt"/>
                <a:ea typeface="Times New Roman" panose="02020603050405020304" pitchFamily="18" charset="0"/>
                <a:cs typeface="Arial" panose="020B0604020202020204" pitchFamily="34" charset="0"/>
              </a:rPr>
              <a:t>It's up to employers how they recruit for their organisation</a:t>
            </a:r>
            <a:endParaRPr lang="en-GB" sz="3800">
              <a:latin typeface="+mn-lt"/>
            </a:endParaRP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21E4C-03C7-76FA-C0B3-2451ADB08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fontScale="92500"/>
          </a:bodyPr>
          <a:lstStyle/>
          <a:p>
            <a:pPr fontAlgn="base">
              <a:spcAft>
                <a:spcPts val="1875"/>
              </a:spcAft>
            </a:pPr>
            <a:r>
              <a:rPr lang="en-GB" sz="2000" kern="0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There </a:t>
            </a:r>
            <a:r>
              <a:rPr lang="en-GB" sz="2000" b="1" kern="0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are no set processes that are required by law</a:t>
            </a:r>
            <a:r>
              <a:rPr lang="en-GB" sz="2000" kern="0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 </a:t>
            </a:r>
          </a:p>
          <a:p>
            <a:pPr fontAlgn="base">
              <a:spcAft>
                <a:spcPts val="1875"/>
              </a:spcAft>
            </a:pPr>
            <a:r>
              <a:rPr lang="en-GB" sz="2000" kern="0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But employers </a:t>
            </a:r>
            <a:r>
              <a:rPr lang="en-GB" sz="2000" b="1" kern="0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must follow a fair process</a:t>
            </a:r>
            <a:r>
              <a:rPr lang="en-GB" sz="2000" kern="0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and certain laws that apply throughout the whole recruitment process, including:</a:t>
            </a:r>
            <a:endParaRPr lang="en-GB" sz="2000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fontAlgn="base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kern="0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discrimination</a:t>
            </a:r>
            <a:endParaRPr lang="en-GB" sz="2000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pPr marL="342900" lvl="0" indent="-342900" fontAlgn="base"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GB" sz="2000" b="1" kern="0" dirty="0">
                <a:effectLst/>
                <a:latin typeface="Open Sans" panose="020B0606030504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data protection</a:t>
            </a:r>
            <a:endParaRPr lang="en-GB" sz="2000" b="1" kern="100" dirty="0">
              <a:effectLst/>
              <a:latin typeface="Calibri" panose="020F050202020403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  <a:p>
            <a:endParaRPr lang="en-GB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04E00-DCA8-BB7F-2573-12DFA247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726" r="1146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5012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344EF-072C-6DFE-601B-36F62BA76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endParaRPr lang="en-GB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C4F0-3BF8-3F99-A6C4-FAB8F6659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fontAlgn="base"/>
            <a:r>
              <a:rPr lang="en-GB" sz="2200" b="0" i="0" dirty="0">
                <a:effectLst/>
                <a:latin typeface="Open Sans" panose="020B0606030504020204" pitchFamily="34" charset="0"/>
              </a:rPr>
              <a:t>Employers </a:t>
            </a:r>
            <a:r>
              <a:rPr lang="en-GB" sz="2200" b="1" i="1" dirty="0">
                <a:effectLst/>
                <a:latin typeface="Open Sans" panose="020B0606030504020204" pitchFamily="34" charset="0"/>
              </a:rPr>
              <a:t>should</a:t>
            </a:r>
            <a:r>
              <a:rPr lang="en-GB" sz="2200" b="0" i="0" dirty="0">
                <a:effectLst/>
                <a:latin typeface="Open Sans" panose="020B0606030504020204" pitchFamily="34" charset="0"/>
              </a:rPr>
              <a:t> also follow good practice and any policies their organisation might have on: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200" b="1" i="0" dirty="0">
                <a:effectLst/>
                <a:latin typeface="Open Sans" panose="020B0606030504020204" pitchFamily="34" charset="0"/>
              </a:rPr>
              <a:t>recruitment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sz="2200" b="1" i="0" dirty="0">
                <a:effectLst/>
                <a:latin typeface="Open Sans" panose="020B0606030504020204" pitchFamily="34" charset="0"/>
              </a:rPr>
              <a:t>equality, diversity and inclusion</a:t>
            </a:r>
          </a:p>
          <a:p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DA44C4-FBAD-25A3-1F5E-AF62978F4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64412"/>
            <a:ext cx="6903720" cy="41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42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3A416-D48F-8DF4-A162-DF05EB1BF4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You are an HR Manager overseeing recruitment for a role in a tech firm. One hiring manager insists that the new hire must be “young and dynamic” to match the team culture.</a:t>
            </a:r>
          </a:p>
          <a:p>
            <a:r>
              <a:rPr lang="en-GB" b="1" dirty="0"/>
              <a:t>What is the MOST appropriate HR response in line with UK employment law?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A) Agree, as cultural fit is critical in high-performance teams</a:t>
            </a:r>
            <a:br>
              <a:rPr lang="en-GB" dirty="0"/>
            </a:br>
            <a:r>
              <a:rPr lang="en-GB" dirty="0"/>
              <a:t>	B) Suggest alternative wording, avoiding age-related terms that may breach the 	Equality Act 2010</a:t>
            </a:r>
            <a:br>
              <a:rPr lang="en-GB" dirty="0"/>
            </a:br>
            <a:r>
              <a:rPr lang="en-GB" dirty="0"/>
              <a:t>	C) Proceed but ensure the interview panel includes older staff for balance</a:t>
            </a:r>
            <a:br>
              <a:rPr lang="en-GB" dirty="0"/>
            </a:br>
            <a:r>
              <a:rPr lang="en-GB" dirty="0"/>
              <a:t>	D) Include the phrase in the person specification to attract the right type of 	candidate</a:t>
            </a:r>
          </a:p>
          <a:p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9DF1EF4-1C96-FD57-D28D-543483628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1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204F13-98F2-AA5B-618B-677D77FB58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2279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6D4EBF-23A9-AD88-2318-727662F1375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An organisation is using AI-based software to shortlist candidates. During an audit, it is found that the software consistently ranks candidates with foreign names lower.</a:t>
            </a:r>
          </a:p>
          <a:p>
            <a:r>
              <a:rPr lang="en-GB" b="1" dirty="0"/>
              <a:t>Which legal or ethical issue is MOST relevant here?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	A) Data retention</a:t>
            </a:r>
            <a:br>
              <a:rPr lang="en-GB" dirty="0"/>
            </a:br>
            <a:r>
              <a:rPr lang="en-GB" dirty="0"/>
              <a:t>	B) Lack of a structured interview format</a:t>
            </a:r>
            <a:br>
              <a:rPr lang="en-GB" dirty="0"/>
            </a:br>
            <a:r>
              <a:rPr lang="en-GB" dirty="0"/>
              <a:t>	C) Indirect discrimination under the Equality Act 2010</a:t>
            </a:r>
            <a:br>
              <a:rPr lang="en-GB" dirty="0"/>
            </a:br>
            <a:r>
              <a:rPr lang="en-GB" dirty="0"/>
              <a:t>	D) Breach of GDPR consent</a:t>
            </a:r>
          </a:p>
          <a:p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D32B0A-0A3C-3F2B-EE4E-3FC1023D1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Scenario 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597F2-2D23-1845-92D6-9254E0540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476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tu powerpoint presentation 2024">
  <a:themeElements>
    <a:clrScheme name="NTU3">
      <a:dk1>
        <a:srgbClr val="000000"/>
      </a:dk1>
      <a:lt1>
        <a:srgbClr val="FFFFFF"/>
      </a:lt1>
      <a:dk2>
        <a:srgbClr val="000000"/>
      </a:dk2>
      <a:lt2>
        <a:srgbClr val="E5E5E5"/>
      </a:lt2>
      <a:accent1>
        <a:srgbClr val="E5005B"/>
      </a:accent1>
      <a:accent2>
        <a:srgbClr val="9D043D"/>
      </a:accent2>
      <a:accent3>
        <a:srgbClr val="6D951A"/>
      </a:accent3>
      <a:accent4>
        <a:srgbClr val="00A6E1"/>
      </a:accent4>
      <a:accent5>
        <a:srgbClr val="F07C00"/>
      </a:accent5>
      <a:accent6>
        <a:srgbClr val="C7007F"/>
      </a:accent6>
      <a:hlink>
        <a:srgbClr val="005B94"/>
      </a:hlink>
      <a:folHlink>
        <a:srgbClr val="821D6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b" anchorCtr="0">
        <a:normAutofit/>
      </a:bodyPr>
      <a:lstStyle>
        <a:defPPr algn="r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ntu powerpoint presentation.pptx  -  Read-Only" id="{7D2F96E3-F5A4-4DD7-8B6A-06AF070F2A76}" vid="{6E43D522-0190-4097-A5F4-E746330FB9D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2850</Words>
  <Application>Microsoft Office PowerPoint</Application>
  <PresentationFormat>Widescreen</PresentationFormat>
  <Paragraphs>243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8" baseType="lpstr">
      <vt:lpstr>DengXian</vt:lpstr>
      <vt:lpstr>ProximaNova</vt:lpstr>
      <vt:lpstr>Arial</vt:lpstr>
      <vt:lpstr>Calibri</vt:lpstr>
      <vt:lpstr>Calibri Light</vt:lpstr>
      <vt:lpstr>Open Sans</vt:lpstr>
      <vt:lpstr>Symbol</vt:lpstr>
      <vt:lpstr>Times New Roman</vt:lpstr>
      <vt:lpstr>Wingdings</vt:lpstr>
      <vt:lpstr>Office Theme</vt:lpstr>
      <vt:lpstr>ntu powerpoint presentation 2024</vt:lpstr>
      <vt:lpstr>PPM PD Lecture 2: Recruitment and Selection</vt:lpstr>
      <vt:lpstr>Points to consider</vt:lpstr>
      <vt:lpstr>A new job is advertised = the company has a problem Vevox app   179-837-441</vt:lpstr>
      <vt:lpstr>PowerPoint Presentation</vt:lpstr>
      <vt:lpstr>CIPD Research </vt:lpstr>
      <vt:lpstr>It's up to employers how they recruit for their organisation</vt:lpstr>
      <vt:lpstr>PowerPoint Presentation</vt:lpstr>
      <vt:lpstr>Scenario 1</vt:lpstr>
      <vt:lpstr>Scenario 2</vt:lpstr>
      <vt:lpstr>Deciding who's involved in selecting and interviewing</vt:lpstr>
      <vt:lpstr>Defining the Skills and Competencies that matter</vt:lpstr>
      <vt:lpstr>Job description/person specification</vt:lpstr>
      <vt:lpstr>PowerPoint Presentation</vt:lpstr>
      <vt:lpstr>PowerPoint Presentation</vt:lpstr>
      <vt:lpstr>Social Media</vt:lpstr>
      <vt:lpstr>Using information on jobs and business networking sites</vt:lpstr>
      <vt:lpstr>The aim of the CV</vt:lpstr>
      <vt:lpstr>The purpose of your CV is to…</vt:lpstr>
      <vt:lpstr>Recruiters’ point of view</vt:lpstr>
      <vt:lpstr>Quiz</vt:lpstr>
      <vt:lpstr>A recruiter giving feedback on a CV</vt:lpstr>
      <vt:lpstr>Reasons to reject a CV</vt:lpstr>
      <vt:lpstr>PowerPoint Presentation</vt:lpstr>
      <vt:lpstr>PowerPoint Presentation</vt:lpstr>
      <vt:lpstr>Show you’ve done your homework: There is no such thing as a good general CV, you should always angle it to a specific job, placement, company, sector </vt:lpstr>
      <vt:lpstr>PowerPoint Presentation</vt:lpstr>
      <vt:lpstr>PowerPoint Presentation</vt:lpstr>
      <vt:lpstr>PowerPoint Presentation</vt:lpstr>
      <vt:lpstr>PowerPoint Presentation</vt:lpstr>
      <vt:lpstr>3 dimensions of a good CV:</vt:lpstr>
      <vt:lpstr>It takes less than a minute to read a CV…</vt:lpstr>
      <vt:lpstr>Skills lists. How effective are they? </vt:lpstr>
      <vt:lpstr>Make sure you:</vt:lpstr>
      <vt:lpstr>PowerPoint Presentation</vt:lpstr>
      <vt:lpstr>Things to consider</vt:lpstr>
      <vt:lpstr>CV Layout </vt:lpstr>
      <vt:lpstr>Career summary/profile</vt:lpstr>
      <vt:lpstr>Career Summary </vt:lpstr>
      <vt:lpstr>Career summary/profile </vt:lpstr>
      <vt:lpstr>Other advice how to write a good profile</vt:lpstr>
      <vt:lpstr>Work experience</vt:lpstr>
      <vt:lpstr>PowerPoint Presentation</vt:lpstr>
      <vt:lpstr>Provide enough details and evidence, not just statements</vt:lpstr>
      <vt:lpstr>Unrelated work experience</vt:lpstr>
      <vt:lpstr>Education-emphasise the course content and relevance </vt:lpstr>
      <vt:lpstr>Education</vt:lpstr>
      <vt:lpstr>In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Williams, Magdalena</dc:creator>
  <cp:lastModifiedBy>Williams, Magdalena</cp:lastModifiedBy>
  <cp:revision>257</cp:revision>
  <dcterms:created xsi:type="dcterms:W3CDTF">2021-10-29T09:04:36Z</dcterms:created>
  <dcterms:modified xsi:type="dcterms:W3CDTF">2025-10-04T22:56:56Z</dcterms:modified>
</cp:coreProperties>
</file>